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0" r:id="rId3"/>
    <p:sldId id="259" r:id="rId4"/>
    <p:sldId id="273" r:id="rId5"/>
    <p:sldId id="258" r:id="rId6"/>
    <p:sldId id="262" r:id="rId7"/>
    <p:sldId id="263" r:id="rId8"/>
    <p:sldId id="270" r:id="rId9"/>
    <p:sldId id="264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1" r:id="rId19"/>
    <p:sldId id="282" r:id="rId20"/>
    <p:sldId id="283" r:id="rId21"/>
    <p:sldId id="284" r:id="rId22"/>
    <p:sldId id="286" r:id="rId23"/>
    <p:sldId id="287" r:id="rId24"/>
    <p:sldId id="288" r:id="rId25"/>
    <p:sldId id="289" r:id="rId26"/>
    <p:sldId id="291" r:id="rId27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88A91-2019-4A21-A8FD-7820A223F888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21640-52DB-4CDE-AE8C-380643E19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9C67-F088-4958-84DB-AB130FE78D19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C3A7-9186-4FC7-903B-91F51056C01C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947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C3A7-9186-4FC7-903B-91F51056C01C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4838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C3A7-9186-4FC7-903B-91F51056C01C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192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C3A7-9186-4FC7-903B-91F51056C01C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05899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C3A7-9186-4FC7-903B-91F51056C01C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98033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38AB-A26A-413A-9D1B-688D1DB42207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9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CA86-1ECD-4494-85D6-33DF19F11F0D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5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52E1-11A5-4B46-B9A8-B8E8788E79FE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4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9CA1-16E6-40B4-BBE2-E338E2D64655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4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CD40-9235-40DE-9A14-7ADDA6E2494D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3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8269-4BC3-4D10-8B1B-51A5E802685E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2" y="24077"/>
            <a:ext cx="6347714" cy="515144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B24-F625-45A2-AD8F-ABC6855208FD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8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FAD-355B-4109-9CAB-3BD5983E4DFB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64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5967-7757-49CD-AF9C-43A4F0DCAB90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3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72AB-10AD-4DD5-BF57-9D196E4AC1B5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15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8C3A7-9186-4FC7-903B-91F51056C01C}" type="datetime1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2740D4-6807-4EF7-8F51-B2FE8F734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8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solidFill>
                  <a:schemeClr val="tx1"/>
                </a:solidFill>
              </a:rPr>
              <a:t>　　</a:t>
            </a:r>
            <a:r>
              <a:rPr lang="ja-JP" altLang="en-US" sz="4400" b="1" dirty="0">
                <a:solidFill>
                  <a:schemeClr val="tx1"/>
                </a:solidFill>
              </a:rPr>
              <a:t>寺子屋小山台講義資料</a:t>
            </a:r>
            <a:br>
              <a:rPr lang="en-US" altLang="ja-JP" sz="4400" dirty="0">
                <a:solidFill>
                  <a:schemeClr val="tx1"/>
                </a:solidFill>
              </a:rPr>
            </a:br>
            <a:br>
              <a:rPr lang="en-US" altLang="ja-JP" sz="4400" dirty="0">
                <a:solidFill>
                  <a:schemeClr val="tx1"/>
                </a:solidFill>
              </a:rPr>
            </a:b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09598" y="1628800"/>
            <a:ext cx="7706817" cy="4412563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3200" dirty="0"/>
              <a:t>　　　</a:t>
            </a:r>
            <a:r>
              <a:rPr kumimoji="1" lang="ja-JP" altLang="en-US" sz="3200" b="1" dirty="0"/>
              <a:t>講師：矢ヶ崎隆二郎</a:t>
            </a:r>
            <a:endParaRPr kumimoji="1" lang="en-US" altLang="ja-JP" sz="3200" b="1" dirty="0"/>
          </a:p>
          <a:p>
            <a:endParaRPr lang="en-US" altLang="ja-JP" sz="2400" dirty="0"/>
          </a:p>
          <a:p>
            <a:r>
              <a:rPr lang="ja-JP" altLang="en-US" sz="2400" b="1" dirty="0">
                <a:solidFill>
                  <a:srgbClr val="FF0000"/>
                </a:solidFill>
              </a:rPr>
              <a:t>略歴</a:t>
            </a:r>
            <a:r>
              <a:rPr lang="ja-JP" altLang="en-US" sz="2400" b="1" dirty="0"/>
              <a:t>：１９４７年生まれ。小山台高校、慶應義塾大学経済学部卒業、</a:t>
            </a:r>
            <a:r>
              <a:rPr kumimoji="1" lang="ja-JP" altLang="en-US" sz="2400" b="1" dirty="0"/>
              <a:t>米国ペンシルバニア大学経営大学院卒業、修士。</a:t>
            </a:r>
            <a:endParaRPr kumimoji="1" lang="en-US" altLang="ja-JP" sz="2400" b="1" dirty="0"/>
          </a:p>
          <a:p>
            <a:r>
              <a:rPr lang="ja-JP" altLang="en-US" sz="2400" b="1" dirty="0"/>
              <a:t>三菱</a:t>
            </a:r>
            <a:r>
              <a:rPr lang="en-US" altLang="ja-JP" sz="2400" b="1" dirty="0"/>
              <a:t>UFJ</a:t>
            </a:r>
            <a:r>
              <a:rPr lang="ja-JP" altLang="en-US" sz="2400" b="1" dirty="0"/>
              <a:t>信託銀行にて国内外融資、年金資産運用業務に従事、常務取締役。三菱</a:t>
            </a:r>
            <a:r>
              <a:rPr lang="en-US" altLang="ja-JP" sz="2400" b="1" dirty="0"/>
              <a:t>UFJ</a:t>
            </a:r>
            <a:r>
              <a:rPr lang="ja-JP" altLang="en-US" sz="2400" b="1" dirty="0"/>
              <a:t>投信会社社長、会長。退任後青山学院大学客員教授、横浜国立大学、高崎経済大学、各高校にて講義。海外生活２０年（インド、米国、香港、英国）。公益法人小山台教育財団理事長。　　趣味：海釣り、鉄道、弓道</a:t>
            </a:r>
            <a:endParaRPr kumimoji="1" lang="ja-JP" altLang="en-US" sz="24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z="1600" smtClean="0">
                <a:solidFill>
                  <a:schemeClr val="tx1"/>
                </a:solidFill>
              </a:rPr>
              <a:t>1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2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1640" y="27734"/>
            <a:ext cx="7200800" cy="6641625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国際金融取引の種類</a:t>
            </a:r>
            <a:br>
              <a:rPr kumimoji="1" lang="en-US" altLang="ja-JP" dirty="0"/>
            </a:br>
            <a:br>
              <a:rPr lang="en-US" altLang="ja-JP" dirty="0"/>
            </a:b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１．</a:t>
            </a:r>
            <a:r>
              <a:rPr lang="ja-JP" altLang="en-US" sz="2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ローン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Loan,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融資）</a:t>
            </a: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２．</a:t>
            </a:r>
            <a:r>
              <a:rPr lang="ja-JP" altLang="en-US" sz="2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証券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en-US" altLang="ja-JP" sz="2800" dirty="0" err="1">
                <a:latin typeface="FangSong" panose="02010609060101010101" pitchFamily="49" charset="-122"/>
                <a:ea typeface="FangSong" panose="02010609060101010101" pitchFamily="49" charset="-122"/>
              </a:rPr>
              <a:t>bonds,securities</a:t>
            </a: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):</a:t>
            </a:r>
            <a:r>
              <a:rPr lang="ja-JP" altLang="en-US" sz="2800" dirty="0" err="1">
                <a:latin typeface="FangSong" panose="02010609060101010101" pitchFamily="49" charset="-122"/>
                <a:ea typeface="FangSong" panose="02010609060101010101" pitchFamily="49" charset="-122"/>
              </a:rPr>
              <a:t>、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株、債券、証券化商品</a:t>
            </a: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３．</a:t>
            </a:r>
            <a:r>
              <a:rPr lang="ja-JP" altLang="en-US" sz="2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商品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commodities)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（金、原油、トウモロコシ、大豆、ダイヤモンド、等）</a:t>
            </a: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4</a:t>
            </a:r>
            <a:r>
              <a:rPr lang="ja-JP" altLang="en-US" sz="2800" dirty="0" err="1">
                <a:latin typeface="FangSong" panose="02010609060101010101" pitchFamily="49" charset="-122"/>
                <a:ea typeface="FangSong" panose="02010609060101010101" pitchFamily="49" charset="-122"/>
              </a:rPr>
              <a:t>．</a:t>
            </a:r>
            <a:r>
              <a:rPr lang="ja-JP" altLang="en-US" sz="2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資金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（金利）</a:t>
            </a: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b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５．</a:t>
            </a:r>
            <a:r>
              <a:rPr lang="ja-JP" altLang="en-US" sz="2800" dirty="0">
                <a:solidFill>
                  <a:srgbClr val="FF0000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為替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FOREX)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932040" y="19168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77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284725"/>
            <a:ext cx="7488831" cy="6573275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・</a:t>
            </a:r>
            <a:r>
              <a:rPr kumimoji="1" lang="ja-JP" altLang="en-US" sz="2800" dirty="0">
                <a:solidFill>
                  <a:srgbClr val="FF0000"/>
                </a:solidFill>
              </a:rPr>
              <a:t>ローン：</a:t>
            </a:r>
            <a:br>
              <a:rPr kumimoji="1" lang="en-US" altLang="ja-JP" sz="2800" dirty="0"/>
            </a:br>
            <a:r>
              <a:rPr kumimoji="1" lang="ja-JP" altLang="en-US" sz="2800" dirty="0"/>
              <a:t>　　</a:t>
            </a:r>
            <a:br>
              <a:rPr kumimoji="1" lang="en-US" altLang="ja-JP" sz="2800" dirty="0"/>
            </a:br>
            <a:r>
              <a:rPr lang="ja-JP" altLang="en-US" sz="2800" dirty="0"/>
              <a:t>　対</a:t>
            </a:r>
            <a:r>
              <a:rPr lang="ja-JP" altLang="en-US" sz="2800" dirty="0">
                <a:solidFill>
                  <a:srgbClr val="FF0000"/>
                </a:solidFill>
              </a:rPr>
              <a:t>個人</a:t>
            </a:r>
            <a:r>
              <a:rPr lang="ja-JP" altLang="en-US" sz="2800" dirty="0"/>
              <a:t>（</a:t>
            </a:r>
            <a:r>
              <a:rPr lang="en-US" altLang="ja-JP" sz="2800" dirty="0" err="1"/>
              <a:t>personal,private</a:t>
            </a:r>
            <a:r>
              <a:rPr lang="en-US" altLang="ja-JP" sz="2800" dirty="0"/>
              <a:t>)</a:t>
            </a:r>
            <a:br>
              <a:rPr lang="en-US" altLang="ja-JP" sz="2800" dirty="0"/>
            </a:br>
            <a:r>
              <a:rPr lang="en-US" altLang="ja-JP" sz="2800" dirty="0"/>
              <a:t>   </a:t>
            </a:r>
            <a:r>
              <a:rPr lang="ja-JP" altLang="en-US" sz="2800" dirty="0"/>
              <a:t>対</a:t>
            </a:r>
            <a:r>
              <a:rPr lang="ja-JP" altLang="en-US" sz="2800" dirty="0">
                <a:solidFill>
                  <a:srgbClr val="FF0000"/>
                </a:solidFill>
              </a:rPr>
              <a:t>企業</a:t>
            </a:r>
            <a:r>
              <a:rPr lang="ja-JP" altLang="en-US" sz="2800" dirty="0"/>
              <a:t>（</a:t>
            </a:r>
            <a:r>
              <a:rPr lang="en-US" altLang="ja-JP" sz="2800" dirty="0"/>
              <a:t>corporate)</a:t>
            </a:r>
            <a:r>
              <a:rPr lang="ja-JP" altLang="en-US" sz="2800" dirty="0"/>
              <a:t> 例　英国航空、</a:t>
            </a:r>
            <a:r>
              <a:rPr lang="en-US" altLang="ja-JP" sz="2800" dirty="0"/>
              <a:t>IBM</a:t>
            </a:r>
            <a:r>
              <a:rPr lang="ja-JP" altLang="en-US" sz="2800" dirty="0"/>
              <a:t>等</a:t>
            </a:r>
            <a:br>
              <a:rPr lang="en-US" altLang="ja-JP" sz="2800" dirty="0"/>
            </a:br>
            <a:r>
              <a:rPr lang="ja-JP" altLang="en-US" sz="2800" dirty="0"/>
              <a:t>　対</a:t>
            </a:r>
            <a:r>
              <a:rPr lang="ja-JP" altLang="en-US" sz="2800" dirty="0">
                <a:solidFill>
                  <a:srgbClr val="FF0000"/>
                </a:solidFill>
              </a:rPr>
              <a:t>国</a:t>
            </a:r>
            <a:r>
              <a:rPr lang="ja-JP" altLang="en-US" sz="2800" dirty="0"/>
              <a:t>　（</a:t>
            </a:r>
            <a:r>
              <a:rPr lang="en-US" altLang="ja-JP" sz="2800" dirty="0"/>
              <a:t>sovereign) </a:t>
            </a:r>
            <a:r>
              <a:rPr lang="ja-JP" altLang="en-US" sz="2800" dirty="0"/>
              <a:t>例　オーストラリア、</a:t>
            </a:r>
            <a:br>
              <a:rPr lang="en-US" altLang="ja-JP" sz="2800" dirty="0"/>
            </a:br>
            <a:r>
              <a:rPr lang="en-US" altLang="ja-JP" sz="2800" dirty="0"/>
              <a:t>                                        NZ,</a:t>
            </a:r>
            <a:r>
              <a:rPr lang="ja-JP" altLang="en-US" sz="2800" dirty="0"/>
              <a:t>ギリシャ、等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　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　　　　　　其々のリスクは？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　　　　　　　　</a:t>
            </a:r>
            <a:br>
              <a:rPr kumimoji="1" lang="en-US" altLang="ja-JP" sz="2800" dirty="0"/>
            </a:br>
            <a:br>
              <a:rPr kumimoji="1" lang="en-US" altLang="ja-JP" sz="28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88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076"/>
            <a:ext cx="8136904" cy="6573275"/>
          </a:xfrm>
        </p:spPr>
        <p:txBody>
          <a:bodyPr>
            <a:normAutofit/>
          </a:bodyPr>
          <a:lstStyle/>
          <a:p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・</a:t>
            </a:r>
            <a:r>
              <a:rPr lang="ja-JP" altLang="en-US" sz="2800" dirty="0">
                <a:solidFill>
                  <a:srgbClr val="FF0000"/>
                </a:solidFill>
              </a:rPr>
              <a:t>証券（</a:t>
            </a:r>
            <a:r>
              <a:rPr lang="en-US" altLang="ja-JP" sz="2800" dirty="0">
                <a:solidFill>
                  <a:srgbClr val="FF0000"/>
                </a:solidFill>
              </a:rPr>
              <a:t>securities)</a:t>
            </a:r>
            <a:br>
              <a:rPr lang="en-US" altLang="ja-JP" sz="2800" dirty="0"/>
            </a:br>
            <a:r>
              <a:rPr lang="en-US" altLang="ja-JP" sz="2800" dirty="0"/>
              <a:t>   </a:t>
            </a:r>
            <a:br>
              <a:rPr lang="en-US" altLang="ja-JP" sz="2800" dirty="0"/>
            </a:br>
            <a:r>
              <a:rPr lang="en-US" altLang="ja-JP" sz="2800" dirty="0"/>
              <a:t>   </a:t>
            </a:r>
            <a:r>
              <a:rPr lang="ja-JP" altLang="en-US" sz="2800" dirty="0"/>
              <a:t>日本</a:t>
            </a:r>
            <a:r>
              <a:rPr lang="ja-JP" altLang="en-US" sz="2800" dirty="0">
                <a:solidFill>
                  <a:srgbClr val="FF0000"/>
                </a:solidFill>
              </a:rPr>
              <a:t>株</a:t>
            </a:r>
            <a:r>
              <a:rPr lang="ja-JP" altLang="en-US" sz="2800" dirty="0"/>
              <a:t>：日経</a:t>
            </a:r>
            <a:r>
              <a:rPr lang="en-US" altLang="ja-JP" sz="2800" dirty="0"/>
              <a:t>225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一部上場、二部上場、</a:t>
            </a:r>
            <a:br>
              <a:rPr lang="en-US" altLang="ja-JP" sz="2800" dirty="0"/>
            </a:br>
            <a:r>
              <a:rPr lang="en-US" altLang="ja-JP" sz="2800" dirty="0"/>
              <a:t>                 JASDAQ</a:t>
            </a:r>
            <a:r>
              <a:rPr lang="ja-JP" altLang="en-US" sz="2800" dirty="0"/>
              <a:t>     </a:t>
            </a:r>
            <a:br>
              <a:rPr lang="en-US" altLang="ja-JP" sz="2800" dirty="0"/>
            </a:br>
            <a:r>
              <a:rPr lang="ja-JP" altLang="en-US" sz="2800" dirty="0"/>
              <a:t>　外国株：アメリカ株、欧州株、アジア株、中国</a:t>
            </a:r>
            <a:br>
              <a:rPr lang="en-US" altLang="ja-JP" sz="2800" dirty="0"/>
            </a:br>
            <a:r>
              <a:rPr lang="ja-JP" altLang="en-US" sz="2800" dirty="0"/>
              <a:t>　　　　　株、インド株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　　　リスクは？分散投資とは？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　</a:t>
            </a:r>
            <a:r>
              <a:rPr lang="ja-JP" altLang="en-US" sz="2800" dirty="0">
                <a:solidFill>
                  <a:srgbClr val="FF0000"/>
                </a:solidFill>
              </a:rPr>
              <a:t>証券化商品</a:t>
            </a:r>
            <a:r>
              <a:rPr lang="ja-JP" altLang="en-US" sz="2800" dirty="0"/>
              <a:t>（サブプライムローン）、リスク？</a:t>
            </a: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91930" cy="6048672"/>
          </a:xfrm>
        </p:spPr>
        <p:txBody>
          <a:bodyPr>
            <a:normAutofit/>
          </a:bodyPr>
          <a:lstStyle/>
          <a:p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>
                <a:solidFill>
                  <a:srgbClr val="FF0000"/>
                </a:solidFill>
              </a:rPr>
              <a:t>商品</a:t>
            </a:r>
            <a:r>
              <a:rPr kumimoji="1" lang="ja-JP" altLang="en-US" sz="2800" dirty="0">
                <a:solidFill>
                  <a:srgbClr val="FF0000"/>
                </a:solidFill>
              </a:rPr>
              <a:t>（</a:t>
            </a:r>
            <a:r>
              <a:rPr kumimoji="1" lang="en-US" altLang="ja-JP" sz="2800" dirty="0">
                <a:solidFill>
                  <a:srgbClr val="FF0000"/>
                </a:solidFill>
              </a:rPr>
              <a:t>Commodities)</a:t>
            </a:r>
            <a:br>
              <a:rPr kumimoji="1" lang="en-US" altLang="ja-JP" sz="2800" dirty="0">
                <a:solidFill>
                  <a:srgbClr val="FF0000"/>
                </a:solidFill>
              </a:rPr>
            </a:br>
            <a:br>
              <a:rPr lang="en-US" altLang="ja-JP" sz="2800" dirty="0"/>
            </a:br>
            <a:r>
              <a:rPr lang="ja-JP" altLang="en-US" sz="2800" dirty="0"/>
              <a:t>金、原油、トウモロコシ、大豆、ダイヤモンド等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シカゴの商品取引所（マーカンタイル）が最大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リスクは？変動要因は？先物相場とは？</a:t>
            </a: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04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6096603"/>
          </a:xfrm>
        </p:spPr>
        <p:txBody>
          <a:bodyPr>
            <a:normAutofit/>
          </a:bodyPr>
          <a:lstStyle/>
          <a:p>
            <a:br>
              <a:rPr lang="en-US" altLang="ja-JP" dirty="0"/>
            </a:br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資金（金利）</a:t>
            </a:r>
            <a:br>
              <a:rPr lang="en-US" altLang="ja-JP" dirty="0">
                <a:solidFill>
                  <a:srgbClr val="FF0000"/>
                </a:solidFill>
              </a:rPr>
            </a:br>
            <a:br>
              <a:rPr lang="en-US" altLang="ja-JP" dirty="0"/>
            </a:br>
            <a:r>
              <a:rPr lang="ja-JP" altLang="en-US" sz="2800" dirty="0"/>
              <a:t>　短期金利と長期金利</a:t>
            </a:r>
            <a:br>
              <a:rPr lang="en-US" altLang="ja-JP" sz="2800" dirty="0"/>
            </a:br>
            <a:r>
              <a:rPr lang="ja-JP" altLang="en-US" sz="2800" dirty="0"/>
              <a:t>　</a:t>
            </a:r>
            <a:br>
              <a:rPr lang="en-US" altLang="ja-JP" sz="2800" dirty="0"/>
            </a:br>
            <a:r>
              <a:rPr lang="ja-JP" altLang="en-US" sz="2800" dirty="0"/>
              <a:t>　なぜ発生するのか？需給？投機？</a:t>
            </a:r>
            <a:br>
              <a:rPr lang="en-US" altLang="ja-JP" sz="2800" dirty="0"/>
            </a:br>
            <a:r>
              <a:rPr lang="ja-JP" altLang="en-US" sz="2800" dirty="0"/>
              <a:t>　</a:t>
            </a:r>
            <a:br>
              <a:rPr lang="en-US" altLang="ja-JP" sz="2800" dirty="0"/>
            </a:br>
            <a:r>
              <a:rPr lang="ja-JP" altLang="en-US" sz="2800" dirty="0"/>
              <a:t>　今日本の金利は？</a:t>
            </a: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28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7992888" cy="5760640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・</a:t>
            </a:r>
            <a:r>
              <a:rPr lang="en-US" altLang="ja-JP" sz="2800" dirty="0">
                <a:solidFill>
                  <a:srgbClr val="FF0000"/>
                </a:solidFill>
              </a:rPr>
              <a:t>FOREX(</a:t>
            </a:r>
            <a:r>
              <a:rPr lang="ja-JP" altLang="en-US" sz="2800" dirty="0">
                <a:solidFill>
                  <a:srgbClr val="FF0000"/>
                </a:solidFill>
              </a:rPr>
              <a:t>為替）</a:t>
            </a:r>
            <a:br>
              <a:rPr lang="en-US" altLang="ja-JP" sz="2800" dirty="0">
                <a:solidFill>
                  <a:srgbClr val="FF0000"/>
                </a:solidFill>
              </a:rPr>
            </a:br>
            <a:br>
              <a:rPr lang="en-US" altLang="ja-JP" sz="2400" dirty="0"/>
            </a:br>
            <a:r>
              <a:rPr lang="en-US" altLang="ja-JP" sz="2400" dirty="0"/>
              <a:t>   </a:t>
            </a:r>
            <a:r>
              <a:rPr lang="ja-JP" altLang="en-US" sz="2400" dirty="0"/>
              <a:t>為替は貿易取引、資本取引、投機、より発生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 dirty="0"/>
              <a:t>　動きが激しい通貨もある：</a:t>
            </a:r>
            <a:r>
              <a:rPr lang="en-US" altLang="ja-JP" sz="2400" dirty="0"/>
              <a:t>NZ$,CAN$,A$</a:t>
            </a:r>
            <a:br>
              <a:rPr lang="en-US" altLang="ja-JP" sz="2400" dirty="0"/>
            </a:br>
            <a:r>
              <a:rPr lang="en-US" altLang="ja-JP" sz="2400" dirty="0"/>
              <a:t>   </a:t>
            </a:r>
            <a:r>
              <a:rPr lang="ja-JP" altLang="en-US" sz="2400" dirty="0"/>
              <a:t>特徴としてリスクがかなり高い取引</a:t>
            </a:r>
            <a:br>
              <a:rPr lang="en-US" altLang="ja-JP" sz="2400" dirty="0"/>
            </a:br>
            <a:r>
              <a:rPr lang="ja-JP" altLang="en-US" sz="2400" dirty="0"/>
              <a:t>　</a:t>
            </a:r>
            <a:br>
              <a:rPr lang="en-US" altLang="ja-JP" sz="2400" dirty="0"/>
            </a:br>
            <a:r>
              <a:rPr lang="ja-JP" altLang="en-US" sz="2400" dirty="0"/>
              <a:t>　他通貨建ての預金も注意（所謂為替リスク）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548680"/>
            <a:ext cx="8147446" cy="5544615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/>
              <a:t>・</a:t>
            </a:r>
            <a:r>
              <a:rPr kumimoji="1" lang="ja-JP" altLang="en-US" sz="2800" dirty="0">
                <a:solidFill>
                  <a:srgbClr val="FF0000"/>
                </a:solidFill>
              </a:rPr>
              <a:t>リスクの種類</a:t>
            </a:r>
            <a:br>
              <a:rPr kumimoji="1" lang="en-US" altLang="ja-JP" sz="2800" dirty="0"/>
            </a:br>
            <a:br>
              <a:rPr kumimoji="1" lang="en-US" altLang="ja-JP" sz="2800" dirty="0"/>
            </a:br>
            <a:r>
              <a:rPr lang="ja-JP" altLang="en-US" sz="2800" dirty="0"/>
              <a:t>　ソブリンリスク（国）</a:t>
            </a:r>
            <a:br>
              <a:rPr lang="en-US" altLang="ja-JP" sz="2800" dirty="0"/>
            </a:br>
            <a:r>
              <a:rPr lang="ja-JP" altLang="en-US" sz="2800" dirty="0"/>
              <a:t>　為替リスク</a:t>
            </a:r>
            <a:br>
              <a:rPr lang="en-US" altLang="ja-JP" sz="2800" dirty="0"/>
            </a:br>
            <a:r>
              <a:rPr lang="ja-JP" altLang="en-US" sz="2800" dirty="0"/>
              <a:t>　金利リスク</a:t>
            </a:r>
            <a:br>
              <a:rPr lang="en-US" altLang="ja-JP" sz="2800" dirty="0"/>
            </a:br>
            <a:r>
              <a:rPr lang="ja-JP" altLang="en-US" sz="2800" dirty="0"/>
              <a:t>　銘柄リスク</a:t>
            </a:r>
            <a:br>
              <a:rPr lang="en-US" altLang="ja-JP" sz="2800" dirty="0"/>
            </a:br>
            <a:r>
              <a:rPr lang="ja-JP" altLang="en-US" sz="2800" dirty="0"/>
              <a:t>　業種リスク</a:t>
            </a:r>
            <a:br>
              <a:rPr lang="en-US" altLang="ja-JP" sz="2800" dirty="0"/>
            </a:br>
            <a:r>
              <a:rPr lang="ja-JP" altLang="en-US" sz="2800" dirty="0"/>
              <a:t>　戦争、災害、天候のリスク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・</a:t>
            </a:r>
            <a:r>
              <a:rPr lang="ja-JP" altLang="en-US" sz="2800" dirty="0">
                <a:solidFill>
                  <a:srgbClr val="FF0000"/>
                </a:solidFill>
              </a:rPr>
              <a:t>どう対処するか？</a:t>
            </a:r>
            <a:br>
              <a:rPr lang="en-US" altLang="ja-JP" sz="2800" dirty="0">
                <a:solidFill>
                  <a:srgbClr val="FF0000"/>
                </a:solidFill>
              </a:rPr>
            </a:br>
            <a:r>
              <a:rPr lang="ja-JP" altLang="en-US" sz="2800" dirty="0"/>
              <a:t>　分散投資（含時間）、専門家に委ねる（投信の</a:t>
            </a:r>
            <a:br>
              <a:rPr lang="en-US" altLang="ja-JP" sz="2800" dirty="0"/>
            </a:br>
            <a:r>
              <a:rPr lang="ja-JP" altLang="en-US" sz="2800" dirty="0"/>
              <a:t>　購入）</a:t>
            </a:r>
            <a:br>
              <a:rPr lang="en-US" altLang="ja-JP" sz="2800" dirty="0"/>
            </a:br>
            <a:r>
              <a:rPr lang="ja-JP" altLang="en-US" sz="2800" dirty="0"/>
              <a:t>　投資哲学（短期、長期）、大衆心理の勉強、深追いし</a:t>
            </a:r>
            <a:br>
              <a:rPr lang="en-US" altLang="ja-JP" sz="2800" dirty="0"/>
            </a:br>
            <a:r>
              <a:rPr lang="ja-JP" altLang="en-US" sz="2800" dirty="0"/>
              <a:t>　ない（撤退の大切さ）</a:t>
            </a:r>
            <a:br>
              <a:rPr lang="en-US" altLang="ja-JP" sz="28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944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24076"/>
            <a:ext cx="8363470" cy="6573275"/>
          </a:xfrm>
        </p:spPr>
        <p:txBody>
          <a:bodyPr>
            <a:normAutofit fontScale="90000"/>
          </a:bodyPr>
          <a:lstStyle/>
          <a:p>
            <a:br>
              <a:rPr kumimoji="1" lang="en-US" altLang="ja-JP" sz="2800" dirty="0"/>
            </a:br>
            <a:r>
              <a:rPr kumimoji="1" lang="ja-JP" altLang="en-US" sz="2800" dirty="0"/>
              <a:t>・</a:t>
            </a:r>
            <a:r>
              <a:rPr kumimoji="1" lang="ja-JP" altLang="en-US" sz="2800" dirty="0">
                <a:solidFill>
                  <a:srgbClr val="FF0000"/>
                </a:solidFill>
              </a:rPr>
              <a:t>過去何度も発生したのになぜ投機をするのか</a:t>
            </a:r>
            <a:br>
              <a:rPr kumimoji="1" lang="en-US" altLang="ja-JP" sz="2800" dirty="0">
                <a:solidFill>
                  <a:srgbClr val="FF0000"/>
                </a:solidFill>
              </a:rPr>
            </a:br>
            <a:br>
              <a:rPr lang="en-US" altLang="ja-JP" sz="2800" dirty="0"/>
            </a:br>
            <a:r>
              <a:rPr lang="ja-JP" altLang="en-US" sz="2800" dirty="0"/>
              <a:t>　金融緩和（金が有り余ってる）</a:t>
            </a:r>
            <a:br>
              <a:rPr lang="en-US" altLang="ja-JP" sz="2800" dirty="0"/>
            </a:br>
            <a:r>
              <a:rPr lang="ja-JP" altLang="en-US" sz="2800" dirty="0"/>
              <a:t>　自分だけは大丈夫の心理</a:t>
            </a:r>
            <a:br>
              <a:rPr lang="en-US" altLang="ja-JP" sz="2800" dirty="0"/>
            </a:br>
            <a:r>
              <a:rPr lang="ja-JP" altLang="en-US" sz="2800" dirty="0"/>
              <a:t>　時代の楽観的な空気</a:t>
            </a:r>
            <a:br>
              <a:rPr lang="en-US" altLang="ja-JP" sz="2800" dirty="0"/>
            </a:br>
            <a:r>
              <a:rPr lang="ja-JP" altLang="en-US" sz="2800" dirty="0"/>
              <a:t>　情報の発達</a:t>
            </a:r>
            <a:br>
              <a:rPr lang="en-US" altLang="ja-JP" sz="2800" dirty="0"/>
            </a:br>
            <a:r>
              <a:rPr lang="ja-JP" altLang="en-US" sz="2800" dirty="0"/>
              <a:t>　貯蓄の増大</a:t>
            </a:r>
            <a:br>
              <a:rPr lang="en-US" altLang="ja-JP" sz="2800" dirty="0"/>
            </a:br>
            <a:r>
              <a:rPr lang="ja-JP" altLang="en-US" sz="2800" dirty="0"/>
              <a:t>　バスに乗り遅れるなとあおられる</a:t>
            </a:r>
            <a:br>
              <a:rPr lang="en-US" altLang="ja-JP" sz="2800" dirty="0"/>
            </a:br>
            <a:r>
              <a:rPr lang="ja-JP" altLang="en-US" sz="2800" dirty="0"/>
              <a:t>　新しい金融商品の登場・復活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　昔の投機の例：英国の南海バブル事件、オランダ</a:t>
            </a:r>
            <a:br>
              <a:rPr lang="en-US" altLang="ja-JP" sz="2800" dirty="0"/>
            </a:br>
            <a:r>
              <a:rPr lang="ja-JP" altLang="en-US" sz="2800" dirty="0"/>
              <a:t>　のチューリップ投機、香港・フロリダ・上海・の</a:t>
            </a:r>
            <a:br>
              <a:rPr lang="en-US" altLang="ja-JP" sz="2800" dirty="0"/>
            </a:br>
            <a:r>
              <a:rPr lang="ja-JP" altLang="en-US" sz="2800" dirty="0"/>
              <a:t>　不動産投機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・結局は人間の欲の本能か</a:t>
            </a:r>
            <a:br>
              <a:rPr kumimoji="1" lang="en-US" altLang="ja-JP" sz="2800" dirty="0"/>
            </a:br>
            <a:br>
              <a:rPr lang="en-US" altLang="ja-JP" sz="28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081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-12038"/>
            <a:ext cx="8208912" cy="6753406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/>
              <a:t>・</a:t>
            </a:r>
            <a:br>
              <a:rPr kumimoji="1" lang="en-US" altLang="ja-JP" sz="2800" dirty="0"/>
            </a:br>
            <a:r>
              <a:rPr lang="ja-JP" altLang="en-US" sz="2800" dirty="0"/>
              <a:t>　</a:t>
            </a:r>
            <a:r>
              <a:rPr kumimoji="1" lang="ja-JP" altLang="en-US" sz="2800" dirty="0">
                <a:solidFill>
                  <a:srgbClr val="FF0000"/>
                </a:solidFill>
              </a:rPr>
              <a:t>グローバルビジネスの面白さと難しさ</a:t>
            </a:r>
            <a:br>
              <a:rPr kumimoji="1" lang="en-US" altLang="ja-JP" sz="2800" dirty="0"/>
            </a:br>
            <a:br>
              <a:rPr lang="en-US" altLang="ja-JP" sz="2800" dirty="0"/>
            </a:b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FF0000"/>
                </a:solidFill>
              </a:rPr>
              <a:t>面白さ</a:t>
            </a:r>
            <a:r>
              <a:rPr lang="ja-JP" altLang="en-US" sz="2400" dirty="0"/>
              <a:t>：</a:t>
            </a:r>
            <a:br>
              <a:rPr lang="en-US" altLang="ja-JP" sz="2400" dirty="0"/>
            </a:br>
            <a:r>
              <a:rPr lang="ja-JP" altLang="en-US" sz="2400" dirty="0"/>
              <a:t>　国境を越える事のスリル感</a:t>
            </a:r>
            <a:br>
              <a:rPr lang="en-US" altLang="ja-JP" sz="2400" dirty="0"/>
            </a:br>
            <a:r>
              <a:rPr lang="ja-JP" altLang="en-US" sz="2400" dirty="0"/>
              <a:t>　異文化への好奇心</a:t>
            </a:r>
            <a:br>
              <a:rPr lang="en-US" altLang="ja-JP" sz="2400" dirty="0"/>
            </a:br>
            <a:r>
              <a:rPr lang="ja-JP" altLang="en-US" sz="2400" dirty="0"/>
              <a:t>　会社（仲間）の為、家族の為、現地の為</a:t>
            </a:r>
            <a:br>
              <a:rPr lang="en-US" altLang="ja-JP" sz="2400" dirty="0"/>
            </a:br>
            <a:r>
              <a:rPr lang="ja-JP" altLang="en-US" sz="2400" dirty="0"/>
              <a:t>　本当にそこに存在することへの驚き</a:t>
            </a:r>
            <a:br>
              <a:rPr lang="en-US" altLang="ja-JP" sz="2400" dirty="0"/>
            </a:br>
            <a:r>
              <a:rPr lang="ja-JP" altLang="en-US" sz="2400" dirty="0"/>
              <a:t>　異人種への競争心と共同意識</a:t>
            </a:r>
            <a:br>
              <a:rPr lang="en-US" altLang="ja-JP" sz="2400" dirty="0"/>
            </a:br>
            <a:r>
              <a:rPr lang="ja-JP" altLang="en-US" sz="2400" dirty="0"/>
              <a:t>　若くても責任を任されるのと自由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FF0000"/>
                </a:solidFill>
              </a:rPr>
              <a:t>難しさ</a:t>
            </a:r>
            <a:r>
              <a:rPr lang="ja-JP" altLang="en-US" sz="2400" dirty="0"/>
              <a:t>：</a:t>
            </a:r>
            <a:br>
              <a:rPr lang="en-US" altLang="ja-JP" sz="2400" dirty="0"/>
            </a:br>
            <a:r>
              <a:rPr lang="ja-JP" altLang="en-US" sz="2400" dirty="0"/>
              <a:t>　異文化、習慣との相互理解のむずかしさ</a:t>
            </a:r>
            <a:br>
              <a:rPr lang="en-US" altLang="ja-JP" sz="2400" dirty="0"/>
            </a:br>
            <a:r>
              <a:rPr lang="ja-JP" altLang="en-US" sz="2400" dirty="0"/>
              <a:t>　異なる法律の理解</a:t>
            </a:r>
            <a:br>
              <a:rPr lang="en-US" altLang="ja-JP" sz="2400" dirty="0"/>
            </a:br>
            <a:r>
              <a:rPr lang="ja-JP" altLang="en-US" sz="2400" dirty="0"/>
              <a:t>　融資保全の難しさ</a:t>
            </a:r>
            <a:br>
              <a:rPr lang="en-US" altLang="ja-JP" sz="2400" dirty="0"/>
            </a:br>
            <a:r>
              <a:rPr lang="ja-JP" altLang="en-US" sz="2400" dirty="0"/>
              <a:t>　現地職員の忠誠心確保</a:t>
            </a:r>
            <a:br>
              <a:rPr lang="en-US" altLang="ja-JP" sz="2400" dirty="0"/>
            </a:br>
            <a:r>
              <a:rPr lang="ja-JP" altLang="en-US" sz="2400" dirty="0"/>
              <a:t>　第</a:t>
            </a:r>
            <a:r>
              <a:rPr lang="en-US" altLang="ja-JP" sz="2400" dirty="0"/>
              <a:t>2</a:t>
            </a:r>
            <a:r>
              <a:rPr lang="ja-JP" altLang="en-US" sz="2400" dirty="0"/>
              <a:t>次世界大戦の正、負の遺産</a:t>
            </a:r>
            <a:br>
              <a:rPr lang="en-US" altLang="ja-JP" sz="2400" dirty="0"/>
            </a:br>
            <a:r>
              <a:rPr lang="ja-JP" altLang="en-US" sz="2400" dirty="0"/>
              <a:t>　言語、宗教</a:t>
            </a:r>
            <a:br>
              <a:rPr lang="en-US" altLang="ja-JP" sz="2400" dirty="0"/>
            </a:br>
            <a:r>
              <a:rPr lang="ja-JP" altLang="en-US" sz="2400" dirty="0"/>
              <a:t>　日本人の脇の甘さ（話さなくても分ってるはずだ？）</a:t>
            </a:r>
            <a:br>
              <a:rPr lang="en-US" altLang="ja-JP" sz="2400" dirty="0"/>
            </a:br>
            <a:br>
              <a:rPr kumimoji="1" lang="en-US" altLang="ja-JP" sz="2800" dirty="0"/>
            </a:br>
            <a:br>
              <a:rPr lang="en-US" altLang="ja-JP" sz="28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04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24076"/>
            <a:ext cx="8723510" cy="6789300"/>
          </a:xfrm>
        </p:spPr>
        <p:txBody>
          <a:bodyPr>
            <a:normAutofit fontScale="90000"/>
          </a:bodyPr>
          <a:lstStyle/>
          <a:p>
            <a:br>
              <a:rPr lang="en-US" altLang="ja-JP" sz="2400" dirty="0"/>
            </a:b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FF0000"/>
                </a:solidFill>
              </a:rPr>
              <a:t>海外生活</a:t>
            </a:r>
            <a:r>
              <a:rPr lang="en-US" altLang="ja-JP" sz="2400" dirty="0">
                <a:solidFill>
                  <a:srgbClr val="FF0000"/>
                </a:solidFill>
              </a:rPr>
              <a:t>20</a:t>
            </a:r>
            <a:r>
              <a:rPr lang="ja-JP" altLang="en-US" sz="2400" dirty="0">
                <a:solidFill>
                  <a:srgbClr val="FF0000"/>
                </a:solidFill>
              </a:rPr>
              <a:t>年</a:t>
            </a:r>
            <a:r>
              <a:rPr lang="ja-JP" altLang="en-US" sz="2400" dirty="0"/>
              <a:t>、</a:t>
            </a:r>
            <a:r>
              <a:rPr lang="ja-JP" altLang="en-US" sz="2400" dirty="0">
                <a:solidFill>
                  <a:srgbClr val="FF0000"/>
                </a:solidFill>
              </a:rPr>
              <a:t>現地職場の特性、働き方（個人感）</a:t>
            </a:r>
            <a:br>
              <a:rPr lang="en-US" altLang="ja-JP" sz="2400" dirty="0">
                <a:solidFill>
                  <a:srgbClr val="FF0000"/>
                </a:solidFill>
              </a:rPr>
            </a:br>
            <a:br>
              <a:rPr lang="en-US" altLang="ja-JP" sz="24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香港人</a:t>
            </a:r>
            <a:r>
              <a:rPr lang="ja-JP" altLang="en-US" sz="2000" dirty="0"/>
              <a:t>：よく働く、よくしゃべる、すばしっこい</a:t>
            </a:r>
            <a:br>
              <a:rPr lang="en-US" altLang="ja-JP" sz="2000" dirty="0"/>
            </a:br>
            <a:r>
              <a:rPr lang="ja-JP" altLang="en-US" sz="2000" dirty="0"/>
              <a:t>　　　　　真面目</a:t>
            </a:r>
            <a:br>
              <a:rPr lang="en-US" altLang="ja-JP" sz="2000" dirty="0"/>
            </a:br>
            <a:r>
              <a:rPr lang="ja-JP" altLang="en-US" sz="2000" dirty="0"/>
              <a:t>　　　　　自由に憧れる</a:t>
            </a:r>
            <a:br>
              <a:rPr lang="en-US" altLang="ja-JP" sz="2000" dirty="0"/>
            </a:br>
            <a:r>
              <a:rPr lang="ja-JP" altLang="en-US" sz="2000" dirty="0"/>
              <a:t>　　　　　漢字を使うからと言って同じ考えではない</a:t>
            </a:r>
            <a:br>
              <a:rPr lang="en-US" altLang="ja-JP" sz="2000" dirty="0"/>
            </a:br>
            <a:r>
              <a:rPr lang="ja-JP" altLang="en-US" sz="2000" dirty="0"/>
              <a:t>　　　　　計算高いところあり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米国人</a:t>
            </a:r>
            <a:r>
              <a:rPr lang="ja-JP" altLang="en-US" sz="2000" dirty="0"/>
              <a:t>：陽気、単純</a:t>
            </a:r>
            <a:br>
              <a:rPr lang="en-US" altLang="ja-JP" sz="2000" dirty="0"/>
            </a:br>
            <a:r>
              <a:rPr lang="ja-JP" altLang="en-US" sz="2000" dirty="0"/>
              <a:t>　　　　　よく働くが、よく休みもする</a:t>
            </a:r>
            <a:br>
              <a:rPr lang="en-US" altLang="ja-JP" sz="2000" dirty="0"/>
            </a:br>
            <a:r>
              <a:rPr lang="ja-JP" altLang="en-US" sz="2000" dirty="0"/>
              <a:t>　　　　　理解、納得すればよく働く</a:t>
            </a:r>
            <a:br>
              <a:rPr lang="en-US" altLang="ja-JP" sz="2000" dirty="0"/>
            </a:br>
            <a:r>
              <a:rPr lang="ja-JP" altLang="en-US" sz="2000" dirty="0"/>
              <a:t>　　　　　以心伝心は無い</a:t>
            </a:r>
            <a:br>
              <a:rPr lang="en-US" altLang="ja-JP" sz="2000" dirty="0"/>
            </a:br>
            <a:r>
              <a:rPr lang="ja-JP" altLang="en-US" sz="2000" dirty="0"/>
              <a:t>　　　　　地域により印象は大きく違う</a:t>
            </a:r>
            <a:br>
              <a:rPr lang="en-US" altLang="ja-JP" sz="2000" dirty="0"/>
            </a:br>
            <a:r>
              <a:rPr lang="ja-JP" altLang="en-US" sz="2000" dirty="0"/>
              <a:t>　　　　　アメリカ以外良く知らない（巨大な田舎者）</a:t>
            </a:r>
            <a:br>
              <a:rPr lang="en-US" altLang="ja-JP" sz="2000" dirty="0"/>
            </a:br>
            <a:r>
              <a:rPr lang="ja-JP" altLang="en-US" sz="2000" dirty="0"/>
              <a:t>　　　　　祖国を捨ててきた人々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英国人</a:t>
            </a:r>
            <a:r>
              <a:rPr lang="ja-JP" altLang="en-US" sz="2000" dirty="0"/>
              <a:t>：真面目、特にエリートはよく働く</a:t>
            </a:r>
            <a:br>
              <a:rPr lang="en-US" altLang="ja-JP" sz="2000" dirty="0"/>
            </a:br>
            <a:r>
              <a:rPr lang="ja-JP" altLang="en-US" sz="2000" dirty="0"/>
              <a:t>　　　　　無愛想だが内側は陽気</a:t>
            </a:r>
            <a:br>
              <a:rPr lang="en-US" altLang="ja-JP" sz="2000" dirty="0"/>
            </a:br>
            <a:r>
              <a:rPr lang="ja-JP" altLang="en-US" sz="2000" dirty="0"/>
              <a:t>　　　　　階級社会</a:t>
            </a:r>
            <a:br>
              <a:rPr lang="en-US" altLang="ja-JP" sz="2000" dirty="0"/>
            </a:br>
            <a:r>
              <a:rPr lang="ja-JP" altLang="en-US" sz="2000" dirty="0"/>
              <a:t>　　　　　陰険なところも</a:t>
            </a:r>
            <a:r>
              <a:rPr lang="ja-JP" altLang="en-US" sz="2000" dirty="0" err="1"/>
              <a:t>多し</a:t>
            </a:r>
            <a:br>
              <a:rPr lang="en-US" altLang="ja-JP" sz="2000" dirty="0"/>
            </a:br>
            <a:r>
              <a:rPr lang="ja-JP" altLang="en-US" sz="2000" dirty="0"/>
              <a:t>　　　　　欧州大陸がきらい</a:t>
            </a:r>
            <a:br>
              <a:rPr lang="en-US" altLang="ja-JP" sz="2000" dirty="0"/>
            </a:br>
            <a:r>
              <a:rPr lang="ja-JP" altLang="en-US" sz="2000" dirty="0"/>
              <a:t>　　　　　意外と以心伝心がある</a:t>
            </a:r>
            <a:br>
              <a:rPr lang="en-US" altLang="ja-JP" sz="2000" dirty="0"/>
            </a:br>
            <a:r>
              <a:rPr lang="ja-JP" altLang="en-US" sz="2000" dirty="0"/>
              <a:t>　　　　　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0"/>
            <a:ext cx="8280920" cy="666936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　　　</a:t>
            </a:r>
            <a:br>
              <a:rPr kumimoji="1" lang="en-US" altLang="ja-JP" dirty="0"/>
            </a:br>
            <a:r>
              <a:rPr lang="ja-JP" altLang="en-US" dirty="0"/>
              <a:t>　　　　　　　</a:t>
            </a:r>
            <a:r>
              <a:rPr lang="ja-JP" altLang="en-US" dirty="0">
                <a:solidFill>
                  <a:srgbClr val="FF0000"/>
                </a:solidFill>
              </a:rPr>
              <a:t>目次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sz="2400" dirty="0"/>
              <a:t>金融界相関図</a:t>
            </a:r>
            <a:br>
              <a:rPr lang="en-US" altLang="ja-JP" sz="2400" dirty="0"/>
            </a:br>
            <a:r>
              <a:rPr lang="ja-JP" altLang="en-US" sz="2400" dirty="0"/>
              <a:t>金融の世界（金融とは？）</a:t>
            </a:r>
            <a:br>
              <a:rPr lang="en-US" altLang="ja-JP" sz="2400" dirty="0"/>
            </a:br>
            <a:r>
              <a:rPr lang="ja-JP" altLang="en-US" sz="2400" dirty="0"/>
              <a:t>為替の意味と市場の歴史・変遷</a:t>
            </a:r>
            <a:br>
              <a:rPr lang="en-US" altLang="ja-JP" sz="2400" dirty="0"/>
            </a:br>
            <a:r>
              <a:rPr lang="ja-JP" altLang="en-US" sz="2400" dirty="0"/>
              <a:t>国際金融取引の種類（ローン、証券、商品、資金、為替）</a:t>
            </a:r>
            <a:br>
              <a:rPr lang="en-US" altLang="ja-JP" sz="2400" dirty="0"/>
            </a:br>
            <a:r>
              <a:rPr lang="ja-JP" altLang="en-US" sz="2400" dirty="0"/>
              <a:t>リスクの種類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 dirty="0"/>
              <a:t>海外暮らし２０年（インド、米国、香港、ロンドン）</a:t>
            </a:r>
            <a:br>
              <a:rPr lang="en-US" altLang="ja-JP" sz="2400" dirty="0"/>
            </a:br>
            <a:r>
              <a:rPr lang="ja-JP" altLang="en-US" sz="2400" dirty="0"/>
              <a:t>海外勤務での失敗例</a:t>
            </a:r>
            <a:br>
              <a:rPr lang="en-US" altLang="ja-JP" sz="2400" dirty="0"/>
            </a:br>
            <a:r>
              <a:rPr lang="ja-JP" altLang="en-US" sz="2400" dirty="0"/>
              <a:t>私の金言集</a:t>
            </a:r>
            <a:br>
              <a:rPr lang="en-US" altLang="ja-JP" sz="2400" dirty="0"/>
            </a:br>
            <a:r>
              <a:rPr lang="ja-JP" altLang="en-US" sz="2400" dirty="0"/>
              <a:t>グローバルな会社経営の留意点</a:t>
            </a:r>
            <a:br>
              <a:rPr lang="en-US" altLang="ja-JP" sz="2400" dirty="0"/>
            </a:br>
            <a:r>
              <a:rPr lang="ja-JP" altLang="en-US" sz="2400" dirty="0"/>
              <a:t>これらリスクを踏まえて</a:t>
            </a: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/>
              <a:t>寝転んで読んで面白い本</a:t>
            </a:r>
            <a:br>
              <a:rPr lang="en-US" altLang="ja-JP" sz="2400" dirty="0"/>
            </a:br>
            <a:br>
              <a:rPr lang="en-US" altLang="ja-JP" sz="2400" dirty="0"/>
            </a:br>
            <a:br>
              <a:rPr lang="en-US" altLang="ja-JP" sz="2400" dirty="0"/>
            </a:b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13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24076"/>
            <a:ext cx="8507486" cy="6573275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　</a:t>
            </a:r>
            <a:br>
              <a:rPr kumimoji="1"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インド人</a:t>
            </a:r>
            <a:r>
              <a:rPr lang="ja-JP" altLang="en-US" sz="2000" dirty="0"/>
              <a:t>：猛烈なおしゃべり</a:t>
            </a:r>
            <a:br>
              <a:rPr lang="en-US" altLang="ja-JP" sz="2000" dirty="0"/>
            </a:br>
            <a:r>
              <a:rPr lang="ja-JP" altLang="en-US" sz="2000" dirty="0"/>
              <a:t>　　　　　　理屈多し、</a:t>
            </a:r>
            <a:br>
              <a:rPr lang="en-US" altLang="ja-JP" sz="2000" dirty="0"/>
            </a:br>
            <a:r>
              <a:rPr lang="ja-JP" altLang="en-US" sz="2000" dirty="0"/>
              <a:t>　　　　　　自己主張強し</a:t>
            </a:r>
            <a:br>
              <a:rPr lang="en-US" altLang="ja-JP" sz="2000" dirty="0"/>
            </a:br>
            <a:r>
              <a:rPr lang="ja-JP" altLang="en-US" sz="2000" dirty="0"/>
              <a:t>　　　　　　カースト制度</a:t>
            </a:r>
            <a:br>
              <a:rPr lang="en-US" altLang="ja-JP" sz="2000" dirty="0"/>
            </a:br>
            <a:r>
              <a:rPr lang="ja-JP" altLang="en-US" sz="2000" dirty="0"/>
              <a:t>　　　　　　人によっては猛烈に働く</a:t>
            </a:r>
            <a:br>
              <a:rPr lang="en-US" altLang="ja-JP" sz="2000" dirty="0"/>
            </a:br>
            <a:r>
              <a:rPr lang="ja-JP" altLang="en-US" sz="2000" dirty="0"/>
              <a:t>　　　　　　多人種多言語（共通語はヒンディー語と英語）</a:t>
            </a:r>
            <a:br>
              <a:rPr lang="en-US" altLang="ja-JP" sz="2000" dirty="0"/>
            </a:br>
            <a:r>
              <a:rPr lang="ja-JP" altLang="en-US" sz="2000" dirty="0"/>
              <a:t>　　　　　　時に非常に頭の良い人がいる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韓国人（海外）</a:t>
            </a:r>
            <a:r>
              <a:rPr lang="ja-JP" altLang="en-US" sz="2000" dirty="0"/>
              <a:t>：よく働く</a:t>
            </a:r>
            <a:br>
              <a:rPr lang="en-US" altLang="ja-JP" sz="2000" dirty="0"/>
            </a:br>
            <a:r>
              <a:rPr lang="ja-JP" altLang="en-US" sz="2000" dirty="0"/>
              <a:t>　　　　　　　　　義理、人情に熱い</a:t>
            </a:r>
            <a:br>
              <a:rPr lang="en-US" altLang="ja-JP" sz="2000" dirty="0"/>
            </a:br>
            <a:r>
              <a:rPr lang="ja-JP" altLang="en-US" sz="2000" dirty="0"/>
              <a:t>　　　　　　　　　儒教とキリスト教</a:t>
            </a:r>
            <a:br>
              <a:rPr lang="en-US" altLang="ja-JP" sz="2000" dirty="0"/>
            </a:br>
            <a:r>
              <a:rPr lang="ja-JP" altLang="en-US" sz="2000" dirty="0"/>
              <a:t>　　　　　　　　　民族のルーツを忘れない</a:t>
            </a:r>
            <a:br>
              <a:rPr lang="en-US" altLang="ja-JP" sz="2000" dirty="0"/>
            </a:br>
            <a:r>
              <a:rPr lang="ja-JP" altLang="en-US" sz="2000" dirty="0"/>
              <a:t>　　　　　　　　　歴史的に中国、ロシア、日本に挟まれ複雑な感情を　</a:t>
            </a:r>
            <a:br>
              <a:rPr lang="en-US" altLang="ja-JP" sz="2000" dirty="0"/>
            </a:br>
            <a:r>
              <a:rPr lang="ja-JP" altLang="en-US" sz="2000" dirty="0"/>
              <a:t>　　　　　　　　　持っている</a:t>
            </a:r>
            <a:br>
              <a:rPr lang="en-US" altLang="ja-JP" sz="2000" dirty="0"/>
            </a:br>
            <a:br>
              <a:rPr lang="en-US" altLang="ja-JP" sz="2000" dirty="0">
                <a:solidFill>
                  <a:srgbClr val="00B0F0"/>
                </a:solidFill>
              </a:rPr>
            </a:br>
            <a:r>
              <a:rPr lang="ja-JP" altLang="en-US" sz="2000" dirty="0">
                <a:solidFill>
                  <a:srgbClr val="00B0F0"/>
                </a:solidFill>
              </a:rPr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中国人　</a:t>
            </a:r>
            <a:r>
              <a:rPr lang="ja-JP" altLang="en-US" sz="2000" dirty="0"/>
              <a:t>：漢字を使用するが同じ考えではない（文法も全く違う）</a:t>
            </a:r>
            <a:br>
              <a:rPr lang="en-US" altLang="ja-JP" sz="2000" dirty="0"/>
            </a:br>
            <a:r>
              <a:rPr lang="ja-JP" altLang="en-US" sz="2000" dirty="0"/>
              <a:t>　　　　　　世界中どこへ行っても居住している力強さ</a:t>
            </a:r>
            <a:br>
              <a:rPr lang="en-US" altLang="ja-JP" sz="2000" dirty="0"/>
            </a:br>
            <a:r>
              <a:rPr lang="ja-JP" altLang="en-US" sz="2000" dirty="0"/>
              <a:t>　　　　　　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380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07486" cy="6312627"/>
          </a:xfrm>
        </p:spPr>
        <p:txBody>
          <a:bodyPr>
            <a:normAutofit fontScale="90000"/>
          </a:bodyPr>
          <a:lstStyle/>
          <a:p>
            <a:br>
              <a:rPr kumimoji="1" lang="en-US" altLang="ja-JP" sz="2000" dirty="0">
                <a:solidFill>
                  <a:srgbClr val="00B0F0"/>
                </a:solidFill>
              </a:rPr>
            </a:br>
            <a:r>
              <a:rPr lang="ja-JP" altLang="en-US" sz="2000" dirty="0">
                <a:solidFill>
                  <a:srgbClr val="00B0F0"/>
                </a:solidFill>
              </a:rPr>
              <a:t>　</a:t>
            </a:r>
            <a:r>
              <a:rPr kumimoji="1" lang="ja-JP" altLang="en-US" sz="2000" dirty="0">
                <a:solidFill>
                  <a:srgbClr val="FF0000"/>
                </a:solidFill>
              </a:rPr>
              <a:t>中国人との付き合い</a:t>
            </a:r>
            <a:r>
              <a:rPr kumimoji="1" lang="ja-JP" altLang="en-US" sz="2000" dirty="0">
                <a:solidFill>
                  <a:srgbClr val="00B0F0"/>
                </a:solidFill>
              </a:rPr>
              <a:t>：</a:t>
            </a:r>
            <a:br>
              <a:rPr kumimoji="1" lang="en-US" altLang="ja-JP" sz="2000" dirty="0">
                <a:solidFill>
                  <a:srgbClr val="00B0F0"/>
                </a:solidFill>
              </a:rPr>
            </a:br>
            <a:br>
              <a:rPr lang="en-US" altLang="ja-JP" sz="2000" dirty="0"/>
            </a:br>
            <a:r>
              <a:rPr lang="ja-JP" altLang="en-US" sz="2000" dirty="0"/>
              <a:t>　・人物評価（中国人の人物評価は厳しい）</a:t>
            </a:r>
            <a:br>
              <a:rPr lang="en-US" altLang="ja-JP" sz="2000" dirty="0"/>
            </a:br>
            <a:r>
              <a:rPr lang="ja-JP" altLang="en-US" sz="2000" dirty="0"/>
              <a:t>　・目的の明確さ（原則を曲げない主張に信頼感）</a:t>
            </a:r>
            <a:br>
              <a:rPr lang="en-US" altLang="ja-JP" sz="2000" dirty="0"/>
            </a:br>
            <a:r>
              <a:rPr lang="ja-JP" altLang="en-US" sz="2000" dirty="0"/>
              <a:t>　・明確な意思表示（価値観は欧米人に近い）</a:t>
            </a:r>
            <a:br>
              <a:rPr lang="en-US" altLang="ja-JP" sz="2000" dirty="0"/>
            </a:br>
            <a:r>
              <a:rPr lang="ja-JP" altLang="en-US" sz="2000" dirty="0"/>
              <a:t>　・個人の面子を尊重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ポイント：</a:t>
            </a:r>
            <a:br>
              <a:rPr lang="en-US" altLang="ja-JP" sz="2000" dirty="0"/>
            </a:br>
            <a:r>
              <a:rPr lang="ja-JP" altLang="en-US" sz="2000" dirty="0"/>
              <a:t>　・相違点を正しく理解し、相互の信頼関係を築く</a:t>
            </a:r>
            <a:br>
              <a:rPr lang="en-US" altLang="ja-JP" sz="2000" dirty="0"/>
            </a:br>
            <a:r>
              <a:rPr lang="ja-JP" altLang="en-US" sz="2000" dirty="0"/>
              <a:t>　・主張、表現が率直　対し　日本人は曖昧</a:t>
            </a:r>
            <a:br>
              <a:rPr lang="en-US" altLang="ja-JP" sz="2000" dirty="0"/>
            </a:br>
            <a:r>
              <a:rPr lang="ja-JP" altLang="en-US" sz="2000" dirty="0"/>
              <a:t>　・八分主義　対し　日本人は完全主義</a:t>
            </a:r>
            <a:br>
              <a:rPr lang="en-US" altLang="ja-JP" sz="2000" dirty="0"/>
            </a:br>
            <a:r>
              <a:rPr lang="ja-JP" altLang="en-US" sz="2000" dirty="0"/>
              <a:t>　・</a:t>
            </a:r>
            <a:r>
              <a:rPr lang="ja-JP" altLang="en-US" sz="2000" dirty="0" err="1"/>
              <a:t>馬馬</a:t>
            </a:r>
            <a:r>
              <a:rPr lang="ja-JP" altLang="en-US" sz="2000" dirty="0"/>
              <a:t>虎虎（柔軟性）対し　日本人は几帳面・慎重</a:t>
            </a:r>
            <a:br>
              <a:rPr lang="en-US" altLang="ja-JP" sz="2000" dirty="0"/>
            </a:br>
            <a:r>
              <a:rPr lang="ja-JP" altLang="en-US" sz="2000" dirty="0"/>
              <a:t>　・北の騎馬民族・南の農耕民族　対し　日本の農耕民族</a:t>
            </a:r>
            <a:br>
              <a:rPr lang="en-US" altLang="ja-JP" sz="2000" dirty="0"/>
            </a:br>
            <a:r>
              <a:rPr lang="ja-JP" altLang="en-US" sz="2000" dirty="0"/>
              <a:t>　・コネの重視、コネは信頼関係の証</a:t>
            </a:r>
            <a:br>
              <a:rPr lang="en-US" altLang="ja-JP" sz="2000" dirty="0"/>
            </a:br>
            <a:r>
              <a:rPr lang="ja-JP" altLang="en-US" sz="2000" dirty="0"/>
              <a:t>　・公私の境が見えなく、真の友人に頼まれたら全力で対応　対　日本</a:t>
            </a:r>
            <a:br>
              <a:rPr lang="en-US" altLang="ja-JP" sz="2000" dirty="0"/>
            </a:br>
            <a:r>
              <a:rPr lang="ja-JP" altLang="en-US" sz="2000" dirty="0"/>
              <a:t>　　は親しき仲にも礼儀あり、淡く長い付き合い</a:t>
            </a:r>
            <a:br>
              <a:rPr lang="en-US" altLang="ja-JP" sz="2000" dirty="0"/>
            </a:br>
            <a:r>
              <a:rPr lang="ja-JP" altLang="en-US" sz="2000" dirty="0"/>
              <a:t>　・中国人から見ると日本人は冷たい、密度の濃い友人関係を作ろうと</a:t>
            </a:r>
            <a:br>
              <a:rPr lang="en-US" altLang="ja-JP" sz="2000" dirty="0"/>
            </a:br>
            <a:r>
              <a:rPr lang="ja-JP" altLang="en-US" sz="2000" dirty="0"/>
              <a:t>　　すると離れていく</a:t>
            </a:r>
            <a:br>
              <a:rPr lang="en-US" altLang="ja-JP" sz="2000" dirty="0"/>
            </a:br>
            <a:br>
              <a:rPr lang="en-US" altLang="ja-JP" sz="2000" dirty="0"/>
            </a:br>
            <a:br>
              <a:rPr lang="en-US" altLang="ja-JP" sz="2000" dirty="0"/>
            </a:b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246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24076"/>
            <a:ext cx="8651502" cy="6645284"/>
          </a:xfrm>
        </p:spPr>
        <p:txBody>
          <a:bodyPr>
            <a:normAutofit/>
          </a:bodyPr>
          <a:lstStyle/>
          <a:p>
            <a:br>
              <a:rPr lang="en-US" altLang="ja-JP" sz="2400" dirty="0"/>
            </a:b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FF0000"/>
                </a:solidFill>
              </a:rPr>
              <a:t>海外勤務での失敗例</a:t>
            </a:r>
            <a:br>
              <a:rPr lang="en-US" altLang="ja-JP" sz="2400" dirty="0">
                <a:solidFill>
                  <a:srgbClr val="FF0000"/>
                </a:solidFill>
              </a:rPr>
            </a:br>
            <a:br>
              <a:rPr lang="en-US" altLang="ja-JP" sz="2400" dirty="0"/>
            </a:br>
            <a:r>
              <a:rPr lang="ja-JP" altLang="en-US" sz="2000" dirty="0"/>
              <a:t>　香港時代：証券投資の失敗</a:t>
            </a:r>
            <a:br>
              <a:rPr lang="en-US" altLang="ja-JP" sz="2000" dirty="0"/>
            </a:br>
            <a:r>
              <a:rPr lang="ja-JP" altLang="en-US" sz="2000" dirty="0"/>
              <a:t>　　　　　　韓国船会社向け融資の失敗、</a:t>
            </a:r>
            <a:br>
              <a:rPr lang="en-US" altLang="ja-JP" sz="2000" dirty="0"/>
            </a:br>
            <a:r>
              <a:rPr lang="ja-JP" altLang="en-US" sz="2000" dirty="0"/>
              <a:t>　　　　　　インドネシア伐採工場向けローンの失敗</a:t>
            </a:r>
            <a:br>
              <a:rPr lang="en-US" altLang="ja-JP" sz="2000" dirty="0"/>
            </a:br>
            <a:r>
              <a:rPr lang="ja-JP" altLang="en-US" sz="2000" dirty="0"/>
              <a:t>　　　　　　中国広東省の地方政府機関向けローンの失敗</a:t>
            </a:r>
            <a:br>
              <a:rPr lang="en-US" altLang="ja-JP" sz="2000" dirty="0"/>
            </a:br>
            <a:r>
              <a:rPr lang="ja-JP" altLang="en-US" sz="2000" dirty="0"/>
              <a:t>　　　　　　パプアニュ－ギニア向けホテルローンの失敗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　　　　すべて取り戻したが、失敗の原因は？</a:t>
            </a:r>
            <a:br>
              <a:rPr lang="en-US" altLang="ja-JP" sz="2000" dirty="0"/>
            </a:br>
            <a:r>
              <a:rPr lang="ja-JP" altLang="en-US" sz="2000" dirty="0"/>
              <a:t>　　　　　　</a:t>
            </a:r>
            <a:br>
              <a:rPr lang="en-US" altLang="ja-JP" sz="2000" dirty="0"/>
            </a:br>
            <a:r>
              <a:rPr lang="ja-JP" altLang="en-US" sz="2000" dirty="0"/>
              <a:t>　アメリカ支店時代：多額の資金取引評価損の発生</a:t>
            </a:r>
            <a:br>
              <a:rPr lang="en-US" altLang="ja-JP" sz="2000" dirty="0"/>
            </a:br>
            <a:r>
              <a:rPr lang="ja-JP" altLang="en-US" sz="2000" dirty="0"/>
              <a:t>　　　　　　急変する市場への対応が間に合わず</a:t>
            </a:r>
            <a:br>
              <a:rPr lang="en-US" altLang="ja-JP" sz="2000" dirty="0"/>
            </a:br>
            <a:r>
              <a:rPr lang="ja-JP" altLang="en-US" sz="2000" dirty="0"/>
              <a:t>　　　　　　すべて取り戻したが、腹をくくった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br>
              <a:rPr lang="en-US" altLang="ja-JP" sz="2000" dirty="0"/>
            </a:br>
            <a:r>
              <a:rPr lang="ja-JP" altLang="en-US" sz="2000" dirty="0"/>
              <a:t>　アジア通貨危機の回避（</a:t>
            </a:r>
            <a:r>
              <a:rPr lang="en-US" altLang="ja-JP" sz="2000" dirty="0"/>
              <a:t>1998</a:t>
            </a:r>
            <a:r>
              <a:rPr lang="ja-JP" altLang="en-US" sz="2000" dirty="0"/>
              <a:t>年）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94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548680"/>
            <a:ext cx="8507486" cy="5976663"/>
          </a:xfrm>
        </p:spPr>
        <p:txBody>
          <a:bodyPr>
            <a:normAutofit fontScale="90000"/>
          </a:bodyPr>
          <a:lstStyle/>
          <a:p>
            <a:r>
              <a:rPr kumimoji="1" lang="ja-JP" altLang="en-US" sz="2400" dirty="0"/>
              <a:t>・</a:t>
            </a:r>
            <a:r>
              <a:rPr kumimoji="1" lang="ja-JP" altLang="en-US" sz="3100" dirty="0">
                <a:solidFill>
                  <a:srgbClr val="FF0000"/>
                </a:solidFill>
              </a:rPr>
              <a:t>私の金言集</a:t>
            </a:r>
            <a:br>
              <a:rPr kumimoji="1" lang="en-US" altLang="ja-JP" sz="3100" dirty="0">
                <a:solidFill>
                  <a:srgbClr val="FF0000"/>
                </a:solidFill>
              </a:rPr>
            </a:b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 dirty="0"/>
              <a:t>　</a:t>
            </a:r>
            <a:r>
              <a:rPr lang="ja-JP" altLang="en-US" sz="2200" dirty="0"/>
              <a:t>世界地図を逆さまに見てみる事（</a:t>
            </a:r>
            <a:r>
              <a:rPr lang="ja-JP" altLang="en-US" sz="2200" dirty="0">
                <a:solidFill>
                  <a:srgbClr val="FF0000"/>
                </a:solidFill>
              </a:rPr>
              <a:t>視点の変化</a:t>
            </a:r>
            <a:r>
              <a:rPr lang="ja-JP" altLang="en-US" sz="2200" dirty="0"/>
              <a:t>）</a:t>
            </a:r>
            <a:br>
              <a:rPr lang="en-US" altLang="ja-JP" sz="2200" dirty="0"/>
            </a:br>
            <a:r>
              <a:rPr lang="ja-JP" altLang="en-US" sz="2200" dirty="0"/>
              <a:t>　異国の</a:t>
            </a:r>
            <a:r>
              <a:rPr lang="ja-JP" altLang="en-US" sz="2200" dirty="0">
                <a:solidFill>
                  <a:srgbClr val="FF0000"/>
                </a:solidFill>
              </a:rPr>
              <a:t>友人</a:t>
            </a:r>
            <a:r>
              <a:rPr lang="ja-JP" altLang="en-US" sz="2200" dirty="0"/>
              <a:t>を作る事</a:t>
            </a:r>
            <a:br>
              <a:rPr lang="en-US" altLang="ja-JP" sz="2200" dirty="0"/>
            </a:br>
            <a:r>
              <a:rPr lang="ja-JP" altLang="en-US" sz="2200" dirty="0"/>
              <a:t>　自分も外国へ行けば</a:t>
            </a:r>
            <a:r>
              <a:rPr lang="ja-JP" altLang="en-US" sz="2200" dirty="0">
                <a:solidFill>
                  <a:srgbClr val="FF0000"/>
                </a:solidFill>
              </a:rPr>
              <a:t>外人</a:t>
            </a:r>
            <a:br>
              <a:rPr lang="en-US" altLang="ja-JP" sz="2200" dirty="0"/>
            </a:br>
            <a:r>
              <a:rPr lang="ja-JP" altLang="en-US" sz="2200" dirty="0"/>
              <a:t>　真の国際人になるためには</a:t>
            </a:r>
            <a:r>
              <a:rPr lang="ja-JP" altLang="en-US" sz="2200" dirty="0">
                <a:solidFill>
                  <a:srgbClr val="FF0000"/>
                </a:solidFill>
              </a:rPr>
              <a:t>日本の事</a:t>
            </a:r>
            <a:r>
              <a:rPr lang="ja-JP" altLang="en-US" sz="2200" dirty="0"/>
              <a:t>もよく知る事</a:t>
            </a:r>
            <a:br>
              <a:rPr lang="en-US" altLang="ja-JP" sz="2200" dirty="0"/>
            </a:br>
            <a:r>
              <a:rPr lang="ja-JP" altLang="en-US" sz="2200" dirty="0"/>
              <a:t>　常に明るく好奇心を持つ事</a:t>
            </a:r>
            <a:br>
              <a:rPr lang="en-US" altLang="ja-JP" sz="2200" dirty="0"/>
            </a:br>
            <a:r>
              <a:rPr lang="ja-JP" altLang="en-US" sz="2200" dirty="0"/>
              <a:t>　何か一つでも趣味を持つ事</a:t>
            </a:r>
            <a:br>
              <a:rPr lang="en-US" altLang="ja-JP" sz="2200" dirty="0"/>
            </a:br>
            <a:r>
              <a:rPr lang="ja-JP" altLang="en-US" sz="2200" dirty="0"/>
              <a:t>　</a:t>
            </a:r>
            <a:r>
              <a:rPr lang="ja-JP" altLang="en-US" sz="2200" dirty="0">
                <a:solidFill>
                  <a:srgbClr val="FF0000"/>
                </a:solidFill>
              </a:rPr>
              <a:t>絶対という言葉</a:t>
            </a:r>
            <a:r>
              <a:rPr lang="ja-JP" altLang="en-US" sz="2200" dirty="0"/>
              <a:t>を多用しない事</a:t>
            </a:r>
            <a:br>
              <a:rPr lang="en-US" altLang="ja-JP" sz="2200" dirty="0"/>
            </a:br>
            <a:r>
              <a:rPr lang="ja-JP" altLang="en-US" sz="2200" dirty="0"/>
              <a:t>　</a:t>
            </a:r>
            <a:r>
              <a:rPr lang="ja-JP" altLang="en-US" sz="2200" dirty="0">
                <a:solidFill>
                  <a:srgbClr val="FF0000"/>
                </a:solidFill>
              </a:rPr>
              <a:t>自分の作り話</a:t>
            </a:r>
            <a:r>
              <a:rPr lang="ja-JP" altLang="en-US" sz="2200" dirty="0"/>
              <a:t>を信ずるようになったらもう終わり</a:t>
            </a:r>
            <a:br>
              <a:rPr lang="en-US" altLang="ja-JP" sz="2200" dirty="0"/>
            </a:br>
            <a:r>
              <a:rPr lang="ja-JP" altLang="en-US" sz="2200" dirty="0"/>
              <a:t>　</a:t>
            </a:r>
            <a:r>
              <a:rPr lang="ja-JP" altLang="en-US" sz="2200" dirty="0">
                <a:solidFill>
                  <a:srgbClr val="FF0000"/>
                </a:solidFill>
              </a:rPr>
              <a:t>夢に日付</a:t>
            </a:r>
            <a:r>
              <a:rPr lang="ja-JP" altLang="en-US" sz="2200" dirty="0"/>
              <a:t>を入れる事</a:t>
            </a:r>
            <a:br>
              <a:rPr lang="en-US" altLang="ja-JP" sz="2200" dirty="0"/>
            </a:br>
            <a:r>
              <a:rPr lang="ja-JP" altLang="en-US" sz="2200" dirty="0"/>
              <a:t>　辛いに棒を一本入れると幸いになる</a:t>
            </a:r>
            <a:br>
              <a:rPr lang="en-US" altLang="ja-JP" sz="2200" dirty="0"/>
            </a:br>
            <a:r>
              <a:rPr lang="ja-JP" altLang="en-US" sz="2200" dirty="0"/>
              <a:t>　人間上手くいったときに最も油断し、騙されるもの</a:t>
            </a:r>
            <a:br>
              <a:rPr lang="en-US" altLang="ja-JP" sz="2200" dirty="0"/>
            </a:br>
            <a:r>
              <a:rPr lang="ja-JP" altLang="en-US" sz="2200" dirty="0"/>
              <a:t>　</a:t>
            </a:r>
            <a:r>
              <a:rPr lang="ja-JP" altLang="en-US" sz="2200" dirty="0">
                <a:solidFill>
                  <a:srgbClr val="FF0000"/>
                </a:solidFill>
              </a:rPr>
              <a:t>失敗を隠すと</a:t>
            </a:r>
            <a:r>
              <a:rPr lang="ja-JP" altLang="en-US" sz="2200" dirty="0"/>
              <a:t>隠せなくなるまで大きく育つ</a:t>
            </a:r>
            <a:br>
              <a:rPr lang="en-US" altLang="ja-JP" sz="2200" dirty="0"/>
            </a:br>
            <a:r>
              <a:rPr lang="ja-JP" altLang="en-US" sz="2200" dirty="0"/>
              <a:t>　誰がなぜに損を負担してくれるのか。即ち</a:t>
            </a:r>
            <a:r>
              <a:rPr lang="ja-JP" altLang="en-US" sz="2200" dirty="0">
                <a:solidFill>
                  <a:srgbClr val="FF0000"/>
                </a:solidFill>
              </a:rPr>
              <a:t>自分が勝った時反対側は</a:t>
            </a:r>
            <a:br>
              <a:rPr lang="en-US" altLang="ja-JP" sz="2200" dirty="0">
                <a:solidFill>
                  <a:srgbClr val="FF0000"/>
                </a:solidFill>
              </a:rPr>
            </a:br>
            <a:r>
              <a:rPr lang="ja-JP" altLang="en-US" sz="2200" dirty="0"/>
              <a:t>　なぜ失敗したのか考える</a:t>
            </a:r>
            <a:br>
              <a:rPr lang="en-US" altLang="ja-JP" sz="2200" dirty="0"/>
            </a:br>
            <a:r>
              <a:rPr lang="ja-JP" altLang="en-US" sz="2000" dirty="0"/>
              <a:t>　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47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24076"/>
            <a:ext cx="8507486" cy="6573275"/>
          </a:xfrm>
        </p:spPr>
        <p:txBody>
          <a:bodyPr>
            <a:normAutofit fontScale="90000"/>
          </a:bodyPr>
          <a:lstStyle/>
          <a:p>
            <a:br>
              <a:rPr kumimoji="1" lang="en-US" altLang="ja-JP" sz="2800" dirty="0"/>
            </a:br>
            <a:br>
              <a:rPr lang="en-US" altLang="ja-JP" sz="2800" dirty="0"/>
            </a:br>
            <a:r>
              <a:rPr kumimoji="1" lang="ja-JP" altLang="en-US" sz="2800" dirty="0"/>
              <a:t>・</a:t>
            </a:r>
            <a:r>
              <a:rPr kumimoji="1" lang="ja-JP" altLang="en-US" sz="2800" dirty="0">
                <a:solidFill>
                  <a:srgbClr val="FF0000"/>
                </a:solidFill>
              </a:rPr>
              <a:t>グローバルな運用会社経営の留意点</a:t>
            </a:r>
            <a:br>
              <a:rPr kumimoji="1" lang="en-US" altLang="ja-JP" sz="2800" dirty="0">
                <a:solidFill>
                  <a:srgbClr val="FF0000"/>
                </a:solidFill>
              </a:rPr>
            </a:br>
            <a:br>
              <a:rPr lang="en-US" altLang="ja-JP" sz="2800" dirty="0"/>
            </a:br>
            <a:r>
              <a:rPr lang="ja-JP" altLang="en-US" sz="2800" dirty="0"/>
              <a:t>　</a:t>
            </a:r>
            <a:r>
              <a:rPr lang="ja-JP" altLang="en-US" sz="2000" dirty="0"/>
              <a:t>よく人、モノ、金と言うが、もう少し具体的な留意点として：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リスク</a:t>
            </a:r>
            <a:r>
              <a:rPr lang="ja-JP" altLang="en-US" sz="2000" dirty="0"/>
              <a:t>：人的資源　</a:t>
            </a:r>
            <a:br>
              <a:rPr lang="en-US" altLang="ja-JP" sz="2000" dirty="0"/>
            </a:br>
            <a:r>
              <a:rPr lang="ja-JP" altLang="en-US" sz="2000" dirty="0"/>
              <a:t>　　　　　戦略（短期、長期）　</a:t>
            </a:r>
            <a:br>
              <a:rPr lang="en-US" altLang="ja-JP" sz="2000" dirty="0"/>
            </a:br>
            <a:r>
              <a:rPr lang="ja-JP" altLang="en-US" sz="2000" dirty="0"/>
              <a:t>　　　　　戦術（分散、業種、銘柄、時間、為替、カントリー等々）</a:t>
            </a:r>
            <a:br>
              <a:rPr lang="en-US" altLang="ja-JP" sz="2000" dirty="0"/>
            </a:br>
            <a:r>
              <a:rPr lang="ja-JP" altLang="en-US" sz="2000" dirty="0"/>
              <a:t>　　　　　人種（偏らない）</a:t>
            </a:r>
            <a:br>
              <a:rPr lang="en-US" altLang="ja-JP" sz="2000" dirty="0"/>
            </a:br>
            <a:r>
              <a:rPr lang="ja-JP" altLang="en-US" sz="2000" dirty="0"/>
              <a:t>　　　　　政治</a:t>
            </a:r>
            <a:br>
              <a:rPr lang="en-US" altLang="ja-JP" sz="2000" dirty="0"/>
            </a:br>
            <a:r>
              <a:rPr lang="ja-JP" altLang="en-US" sz="2000" dirty="0"/>
              <a:t>　　　　　戦争、紛争、気候</a:t>
            </a:r>
            <a:br>
              <a:rPr lang="en-US" altLang="ja-JP" sz="2000" dirty="0"/>
            </a:br>
            <a:r>
              <a:rPr lang="ja-JP" altLang="en-US" sz="2000" dirty="0"/>
              <a:t>　　　　　地政学（国境、地続きか、東西南北）</a:t>
            </a:r>
            <a:br>
              <a:rPr lang="en-US" altLang="ja-JP" sz="2000" dirty="0"/>
            </a:br>
            <a:r>
              <a:rPr lang="ja-JP" altLang="en-US" sz="2000" dirty="0"/>
              <a:t>　　　　　宗教（キリスト、仏教、儒教、イスラム、ヒンズー、ユダヤ、</a:t>
            </a:r>
            <a:br>
              <a:rPr lang="en-US" altLang="ja-JP" sz="2000" dirty="0"/>
            </a:br>
            <a:r>
              <a:rPr lang="ja-JP" altLang="en-US" sz="2000" dirty="0"/>
              <a:t>　　　　　　　　共産　等等）</a:t>
            </a:r>
            <a:br>
              <a:rPr lang="en-US" altLang="ja-JP" sz="2000" dirty="0"/>
            </a:br>
            <a:r>
              <a:rPr lang="ja-JP" altLang="en-US" sz="2000" dirty="0"/>
              <a:t>　　　　　言語（最低英語を）</a:t>
            </a:r>
            <a:br>
              <a:rPr lang="en-US" altLang="ja-JP" sz="2000" dirty="0"/>
            </a:br>
            <a:r>
              <a:rPr lang="ja-JP" altLang="en-US" sz="2000" dirty="0"/>
              <a:t>　　　　　法律（根拠法は？有能な弁護士はいるか）</a:t>
            </a:r>
            <a:br>
              <a:rPr lang="en-US" altLang="ja-JP" sz="2000" dirty="0"/>
            </a:br>
            <a:r>
              <a:rPr lang="ja-JP" altLang="en-US" sz="2000" dirty="0"/>
              <a:t>　　　　　習慣（休暇、退職、定年？カースト、性別、等）</a:t>
            </a:r>
            <a:br>
              <a:rPr lang="en-US" altLang="ja-JP" sz="2000" dirty="0"/>
            </a:br>
            <a:r>
              <a:rPr lang="ja-JP" altLang="en-US" sz="2000" dirty="0"/>
              <a:t>　　　　　歴史（正・負の遺産、香港、シンガポール、フィリッピン、</a:t>
            </a:r>
            <a:br>
              <a:rPr lang="en-US" altLang="ja-JP" sz="2000" dirty="0"/>
            </a:br>
            <a:r>
              <a:rPr lang="ja-JP" altLang="en-US" sz="2000" dirty="0"/>
              <a:t>　　　　　　　　韓国、オーストラリア、中国、インド、英国、米国、</a:t>
            </a:r>
            <a:br>
              <a:rPr lang="en-US" altLang="ja-JP" sz="2000" dirty="0"/>
            </a:br>
            <a:r>
              <a:rPr lang="ja-JP" altLang="en-US" sz="2000" dirty="0"/>
              <a:t>　　　　　　　　トルコ、等）</a:t>
            </a:r>
            <a:br>
              <a:rPr lang="en-US" altLang="ja-JP" sz="20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434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24076"/>
            <a:ext cx="8651502" cy="6573275"/>
          </a:xfrm>
        </p:spPr>
        <p:txBody>
          <a:bodyPr>
            <a:normAutofit fontScale="90000"/>
          </a:bodyPr>
          <a:lstStyle/>
          <a:p>
            <a:br>
              <a:rPr kumimoji="1" lang="en-US" altLang="ja-JP" sz="2800" dirty="0"/>
            </a:br>
            <a:r>
              <a:rPr kumimoji="1" lang="ja-JP" altLang="en-US" sz="2800" dirty="0"/>
              <a:t>・</a:t>
            </a:r>
            <a:r>
              <a:rPr kumimoji="1" lang="ja-JP" altLang="en-US" sz="2800" dirty="0">
                <a:solidFill>
                  <a:srgbClr val="FF0000"/>
                </a:solidFill>
              </a:rPr>
              <a:t>これらリスクを踏まえて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・どの様に</a:t>
            </a:r>
            <a:r>
              <a:rPr lang="ja-JP" altLang="en-US" sz="2000" dirty="0">
                <a:solidFill>
                  <a:srgbClr val="FF0000"/>
                </a:solidFill>
              </a:rPr>
              <a:t>多国籍の社員</a:t>
            </a:r>
            <a:r>
              <a:rPr lang="ja-JP" altLang="en-US" sz="2000" dirty="0"/>
              <a:t>に目標を納得させるか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br>
              <a:rPr lang="en-US" altLang="ja-JP" sz="2000" dirty="0"/>
            </a:br>
            <a:r>
              <a:rPr lang="ja-JP" altLang="en-US" sz="2000" dirty="0"/>
              <a:t>　　・それぞれの</a:t>
            </a:r>
            <a:r>
              <a:rPr lang="ja-JP" altLang="en-US" sz="2000" dirty="0">
                <a:solidFill>
                  <a:srgbClr val="FF0000"/>
                </a:solidFill>
              </a:rPr>
              <a:t>責任範囲（権限範囲</a:t>
            </a:r>
            <a:r>
              <a:rPr lang="ja-JP" altLang="en-US" sz="2000" dirty="0"/>
              <a:t>）をはっきりとさせる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br>
              <a:rPr lang="en-US" altLang="ja-JP" sz="2000" dirty="0"/>
            </a:br>
            <a:r>
              <a:rPr lang="ja-JP" altLang="en-US" sz="2000" dirty="0"/>
              <a:t>　　・昇進、間違い等は</a:t>
            </a:r>
            <a:r>
              <a:rPr lang="ja-JP" altLang="en-US" sz="2000" dirty="0">
                <a:solidFill>
                  <a:srgbClr val="FF0000"/>
                </a:solidFill>
              </a:rPr>
              <a:t>具体的にきちんと</a:t>
            </a:r>
            <a:r>
              <a:rPr lang="ja-JP" altLang="en-US" sz="2000" dirty="0"/>
              <a:t>理由を伝える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・全体的なリスク、トラブルが発生したときには</a:t>
            </a:r>
            <a:r>
              <a:rPr lang="ja-JP" altLang="en-US" sz="2000" dirty="0">
                <a:solidFill>
                  <a:srgbClr val="FF0000"/>
                </a:solidFill>
              </a:rPr>
              <a:t>リーダーが率先</a:t>
            </a:r>
            <a:r>
              <a:rPr lang="ja-JP" altLang="en-US" sz="2000" dirty="0"/>
              <a:t>して</a:t>
            </a:r>
            <a:br>
              <a:rPr lang="en-US" altLang="ja-JP" sz="2000" dirty="0"/>
            </a:br>
            <a:r>
              <a:rPr lang="ja-JP" altLang="en-US" sz="2000" dirty="0"/>
              <a:t>　　　当たる。即ち逃げない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・そのためにも常日頃から</a:t>
            </a:r>
            <a:r>
              <a:rPr lang="ja-JP" altLang="en-US" sz="2000" dirty="0">
                <a:solidFill>
                  <a:srgbClr val="FF0000"/>
                </a:solidFill>
              </a:rPr>
              <a:t>コミュニケーション</a:t>
            </a:r>
            <a:r>
              <a:rPr lang="ja-JP" altLang="en-US" sz="2000" dirty="0"/>
              <a:t>を絶やさない。時間</a:t>
            </a:r>
            <a:br>
              <a:rPr lang="en-US" altLang="ja-JP" sz="2000" dirty="0"/>
            </a:br>
            <a:r>
              <a:rPr lang="ja-JP" altLang="en-US" sz="2000" dirty="0"/>
              <a:t>　　　がある時は各職場を回り声を掛ける。時には幹部を自宅に招き食事</a:t>
            </a:r>
            <a:br>
              <a:rPr lang="en-US" altLang="ja-JP" sz="2000" dirty="0"/>
            </a:br>
            <a:r>
              <a:rPr lang="ja-JP" altLang="en-US" sz="2000" dirty="0"/>
              <a:t>　　　会をする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・</a:t>
            </a:r>
            <a:r>
              <a:rPr lang="ja-JP" altLang="en-US" sz="2000" dirty="0">
                <a:solidFill>
                  <a:srgbClr val="FF0000"/>
                </a:solidFill>
              </a:rPr>
              <a:t>信頼のおける</a:t>
            </a:r>
            <a:r>
              <a:rPr lang="ja-JP" altLang="en-US" sz="2000" dirty="0"/>
              <a:t>社内弁護士、会計責任者、総務責任者、監査人を配置、</a:t>
            </a:r>
            <a:br>
              <a:rPr lang="en-US" altLang="ja-JP" sz="2000" dirty="0"/>
            </a:br>
            <a:r>
              <a:rPr lang="ja-JP" altLang="en-US" sz="2000" dirty="0"/>
              <a:t>　　　特に監査人には独立権限を与える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・グローバルであることを踏まえ</a:t>
            </a:r>
            <a:r>
              <a:rPr lang="ja-JP" altLang="en-US" sz="2000" dirty="0">
                <a:solidFill>
                  <a:srgbClr val="FF0000"/>
                </a:solidFill>
              </a:rPr>
              <a:t>本部ばかりに顔を向けない</a:t>
            </a:r>
            <a:r>
              <a:rPr lang="ja-JP" altLang="en-US" sz="2000" dirty="0"/>
              <a:t>事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　・公私に渡り所属する</a:t>
            </a:r>
            <a:r>
              <a:rPr lang="ja-JP" altLang="en-US" sz="2000" dirty="0">
                <a:solidFill>
                  <a:srgbClr val="FF0000"/>
                </a:solidFill>
              </a:rPr>
              <a:t>コミュニティー</a:t>
            </a:r>
            <a:r>
              <a:rPr lang="ja-JP" altLang="en-US" sz="2000" dirty="0"/>
              <a:t>の催しに気を配る</a:t>
            </a:r>
            <a:br>
              <a:rPr lang="en-US" altLang="ja-JP" sz="2000" dirty="0"/>
            </a:br>
            <a:r>
              <a:rPr lang="ja-JP" altLang="en-US" sz="2000" dirty="0"/>
              <a:t>　　　</a:t>
            </a:r>
            <a:br>
              <a:rPr lang="en-US" altLang="ja-JP" sz="2000" dirty="0"/>
            </a:br>
            <a:br>
              <a:rPr lang="en-US" altLang="ja-JP" sz="2000" dirty="0"/>
            </a:br>
            <a:r>
              <a:rPr lang="ja-JP" altLang="en-US" sz="2000" dirty="0"/>
              <a:t>　</a:t>
            </a:r>
            <a:br>
              <a:rPr lang="en-US" altLang="ja-JP" sz="20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7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011EA4-30D6-42F4-B830-5C48EF50F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51512"/>
            <a:ext cx="8064896" cy="595497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寝転んで読んで面白い本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br>
              <a:rPr kumimoji="1" lang="en-US" altLang="ja-JP" dirty="0"/>
            </a:br>
            <a:r>
              <a:rPr kumimoji="1" lang="ja-JP" altLang="en-US" dirty="0"/>
              <a:t>　</a:t>
            </a:r>
            <a:r>
              <a:rPr kumimoji="1" lang="ja-JP" altLang="en-US" sz="3200" dirty="0"/>
              <a:t>ウォール街のランダムウオーカー</a:t>
            </a:r>
            <a:br>
              <a:rPr kumimoji="1" lang="en-US" altLang="ja-JP" sz="3200" dirty="0"/>
            </a:br>
            <a:r>
              <a:rPr kumimoji="1" lang="ja-JP" altLang="en-US" sz="3200" dirty="0"/>
              <a:t>　　　バートン・マルキール　日経出版</a:t>
            </a:r>
            <a:br>
              <a:rPr kumimoji="1" lang="en-US" altLang="ja-JP" sz="3200" dirty="0"/>
            </a:br>
            <a:r>
              <a:rPr kumimoji="1" lang="ja-JP" altLang="en-US" sz="3200" dirty="0"/>
              <a:t>　大暴落１９２９　</a:t>
            </a:r>
            <a:br>
              <a:rPr kumimoji="1" lang="en-US" altLang="ja-JP" sz="3200" dirty="0"/>
            </a:br>
            <a:r>
              <a:rPr kumimoji="1" lang="ja-JP" altLang="en-US" sz="3200" dirty="0"/>
              <a:t>　　　ジョン　ガルブレイス　日経</a:t>
            </a:r>
            <a:r>
              <a:rPr kumimoji="1" lang="en-US" altLang="ja-JP" sz="3200" dirty="0"/>
              <a:t>BP</a:t>
            </a:r>
            <a:br>
              <a:rPr kumimoji="1" lang="en-US" altLang="ja-JP" sz="3200" dirty="0"/>
            </a:br>
            <a:r>
              <a:rPr kumimoji="1" lang="ja-JP" altLang="en-US" sz="3200" dirty="0"/>
              <a:t>　物語イギリスの歴史　上下</a:t>
            </a:r>
            <a:br>
              <a:rPr kumimoji="1" lang="en-US" altLang="ja-JP" sz="3200" dirty="0"/>
            </a:br>
            <a:r>
              <a:rPr kumimoji="1" lang="ja-JP" altLang="en-US" sz="3200" dirty="0"/>
              <a:t>　　　君塚直隆　中公新書</a:t>
            </a:r>
            <a:br>
              <a:rPr kumimoji="1" lang="en-US" altLang="ja-JP" sz="3200" dirty="0"/>
            </a:br>
            <a:r>
              <a:rPr kumimoji="1" lang="ja-JP" altLang="en-US" sz="3200" dirty="0"/>
              <a:t>　経済学の忘れ物</a:t>
            </a:r>
            <a:br>
              <a:rPr kumimoji="1" lang="en-US" altLang="ja-JP" sz="3200" dirty="0"/>
            </a:br>
            <a:r>
              <a:rPr kumimoji="1" lang="ja-JP" altLang="en-US" sz="3200" dirty="0"/>
              <a:t>　　　竹内宏　日経出版</a:t>
            </a:r>
            <a:br>
              <a:rPr kumimoji="1" lang="en-US" altLang="ja-JP" sz="3200" dirty="0"/>
            </a:br>
            <a:r>
              <a:rPr kumimoji="1" lang="ja-JP" altLang="en-US" sz="3200" dirty="0"/>
              <a:t>　大阪堂島米相場</a:t>
            </a:r>
            <a:br>
              <a:rPr kumimoji="1" lang="en-US" altLang="ja-JP" sz="3200" dirty="0"/>
            </a:br>
            <a:r>
              <a:rPr kumimoji="1" lang="ja-JP" altLang="en-US" sz="3200" dirty="0"/>
              <a:t>　　　高槻秦郎　講談社現代新書</a:t>
            </a:r>
            <a:br>
              <a:rPr kumimoji="1" lang="en-US" altLang="ja-JP" sz="3200" dirty="0"/>
            </a:br>
            <a:r>
              <a:rPr kumimoji="1" lang="ja-JP" altLang="en-US" sz="3200" dirty="0"/>
              <a:t>　塩野七生の一連の著作</a:t>
            </a:r>
            <a:br>
              <a:rPr kumimoji="1" lang="en-US" altLang="ja-JP" sz="3200" dirty="0"/>
            </a:b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1AF4C8-69C8-4DEC-8C21-782992B4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11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94"/>
          <a:stretch/>
        </p:blipFill>
        <p:spPr bwMode="auto">
          <a:xfrm>
            <a:off x="467544" y="413956"/>
            <a:ext cx="8138418" cy="640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16" y="-27384"/>
            <a:ext cx="6347714" cy="515144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講師の所属した金融界概略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z="1600" smtClean="0">
                <a:solidFill>
                  <a:schemeClr val="tx1"/>
                </a:solidFill>
              </a:rPr>
              <a:t>3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0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962" y="404664"/>
            <a:ext cx="8291462" cy="60486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金融の世界</a:t>
            </a:r>
            <a:br>
              <a:rPr kumimoji="1" lang="en-US" altLang="ja-JP" dirty="0"/>
            </a:br>
            <a:br>
              <a:rPr lang="en-US" altLang="ja-JP" dirty="0"/>
            </a:b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FF0000"/>
                </a:solidFill>
              </a:rPr>
              <a:t>基本的知識</a:t>
            </a:r>
            <a:r>
              <a:rPr lang="ja-JP" altLang="en-US" sz="2400" dirty="0"/>
              <a:t>：金融とは？</a:t>
            </a:r>
            <a:br>
              <a:rPr lang="en-US" altLang="ja-JP" sz="2400" dirty="0"/>
            </a:br>
            <a:r>
              <a:rPr lang="ja-JP" altLang="en-US" sz="2400" dirty="0"/>
              <a:t>　足りている所から足らぬ所へ</a:t>
            </a:r>
            <a:br>
              <a:rPr lang="en-US" altLang="ja-JP" sz="2400" dirty="0"/>
            </a:br>
            <a:r>
              <a:rPr lang="ja-JP" altLang="en-US" sz="2400" dirty="0"/>
              <a:t>　</a:t>
            </a:r>
            <a:r>
              <a:rPr lang="ja-JP" altLang="en-US" sz="2400" dirty="0">
                <a:solidFill>
                  <a:srgbClr val="FF0000"/>
                </a:solidFill>
              </a:rPr>
              <a:t>経済の血液、即ち金（かね）を融通</a:t>
            </a:r>
            <a:r>
              <a:rPr lang="ja-JP" altLang="en-US" sz="2400" dirty="0"/>
              <a:t>し合う事</a:t>
            </a:r>
            <a:br>
              <a:rPr lang="en-US" altLang="ja-JP" sz="2400" dirty="0"/>
            </a:br>
            <a:r>
              <a:rPr lang="ja-JP" altLang="en-US" sz="2400" dirty="0"/>
              <a:t>　間接金融（貸出、融資）、主として銀行</a:t>
            </a:r>
            <a:br>
              <a:rPr lang="en-US" altLang="ja-JP" sz="2400" dirty="0"/>
            </a:br>
            <a:r>
              <a:rPr lang="ja-JP" altLang="en-US" sz="2400" dirty="0"/>
              <a:t>　直接金融（株式、社債の発行）、主として証券会社</a:t>
            </a:r>
            <a:br>
              <a:rPr lang="en-US" altLang="ja-JP" sz="2400" dirty="0"/>
            </a:br>
            <a:br>
              <a:rPr lang="en-US" altLang="ja-JP" sz="2400" dirty="0"/>
            </a:br>
            <a:br>
              <a:rPr lang="en-US" altLang="ja-JP" sz="2400" dirty="0"/>
            </a:br>
            <a:r>
              <a:rPr lang="ja-JP" altLang="en-US" sz="2400" dirty="0"/>
              <a:t>金融ビジネスの基本はお金を回して経済の流れをスムーズにし、経済成長を助ける事。仕事を始めたい人、資産を増やしたい人、遠地にお金を送りたい人、外貨を両替したい人、等様々な要望に応え、見返りに金利や、手数料を受け取る事</a:t>
            </a:r>
            <a:br>
              <a:rPr lang="en-US" altLang="ja-JP" sz="2400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46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archives.pref.fukui.jp/fukui/07/zusetsu/C20/c20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911" y="3429000"/>
            <a:ext cx="1080120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rr.img.naver.jp/mig?src=http%3A%2F%2Fimgcc.naver.jp%2Fkaze%2Fmission%2FUSER%2F20120626%2F11%2F1102351%2F39%2F300x203xae282082b2e408dbc3981e18.jpg%2F300%2F600&amp;twidth=300&amp;theight=600&amp;qlt=80&amp;res_format=jpg&amp;op=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37112"/>
            <a:ext cx="1003650" cy="67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95536" y="692696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１．そもそも為替（</a:t>
            </a:r>
            <a:r>
              <a:rPr kumimoji="1" lang="en-US" altLang="ja-JP" b="1" u="sng" dirty="0"/>
              <a:t>Exchange</a:t>
            </a:r>
            <a:r>
              <a:rPr kumimoji="1" lang="ja-JP" altLang="en-US" b="1" u="sng" dirty="0"/>
              <a:t>）とは何か</a:t>
            </a:r>
            <a:endParaRPr kumimoji="1" lang="en-US" altLang="ja-JP" b="1" u="sng" dirty="0"/>
          </a:p>
          <a:p>
            <a:pPr marL="450850"/>
            <a:r>
              <a:rPr lang="ja-JP" altLang="en-US" dirty="0"/>
              <a:t>Ａ．日本語の為替＝「カワシ」＝「交し」＝「とりかわす」＝「交換」</a:t>
            </a:r>
            <a:endParaRPr lang="en-US" altLang="ja-JP" dirty="0"/>
          </a:p>
          <a:p>
            <a:pPr marL="450850"/>
            <a:r>
              <a:rPr kumimoji="1" lang="ja-JP" altLang="en-US" dirty="0"/>
              <a:t>Ｂ．送金決済と両替の２つの意味</a:t>
            </a:r>
            <a:endParaRPr kumimoji="1" lang="en-US" altLang="ja-JP" dirty="0"/>
          </a:p>
          <a:p>
            <a:pPr marL="450850"/>
            <a:r>
              <a:rPr lang="ja-JP" altLang="en-US" dirty="0"/>
              <a:t>Ｃ．ヨーロッパでは紀元前６世紀頃に両替、１２世紀に送金決済が発生</a:t>
            </a:r>
            <a:endParaRPr lang="en-US" altLang="ja-JP" dirty="0"/>
          </a:p>
          <a:p>
            <a:pPr marL="450850"/>
            <a:r>
              <a:rPr kumimoji="1" lang="ja-JP" altLang="en-US" dirty="0"/>
              <a:t>日本では１２世紀頃（鎌倉時代）より発生</a:t>
            </a:r>
            <a:endParaRPr kumimoji="1"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308173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２</a:t>
            </a:r>
            <a:r>
              <a:rPr kumimoji="1" lang="ja-JP" altLang="en-US" b="1" u="sng" dirty="0"/>
              <a:t>．内国為替（内為）と外国為替（外為）</a:t>
            </a:r>
            <a:endParaRPr kumimoji="1" lang="en-US" altLang="ja-JP" b="1" u="sng" dirty="0"/>
          </a:p>
          <a:p>
            <a:pPr marL="450850"/>
            <a:r>
              <a:rPr lang="ja-JP" altLang="en-US" dirty="0"/>
              <a:t>Ａ．内為（国内為替）</a:t>
            </a:r>
            <a:endParaRPr lang="en-US" altLang="ja-JP" dirty="0"/>
          </a:p>
          <a:p>
            <a:pPr marL="450850"/>
            <a:r>
              <a:rPr lang="ja-JP" altLang="en-US" u="sng" dirty="0"/>
              <a:t>現金のケース</a:t>
            </a:r>
            <a:endParaRPr lang="en-US" altLang="ja-JP" u="sng" dirty="0"/>
          </a:p>
        </p:txBody>
      </p:sp>
      <p:sp>
        <p:nvSpPr>
          <p:cNvPr id="2" name="円/楕円 1"/>
          <p:cNvSpPr/>
          <p:nvPr/>
        </p:nvSpPr>
        <p:spPr>
          <a:xfrm>
            <a:off x="1187624" y="4156324"/>
            <a:ext cx="1296144" cy="4634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大阪</a:t>
            </a:r>
          </a:p>
        </p:txBody>
      </p:sp>
      <p:sp>
        <p:nvSpPr>
          <p:cNvPr id="7" name="円/楕円 6"/>
          <p:cNvSpPr/>
          <p:nvPr/>
        </p:nvSpPr>
        <p:spPr>
          <a:xfrm>
            <a:off x="5652120" y="4189730"/>
            <a:ext cx="1296144" cy="4634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江戸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771800" y="4372348"/>
            <a:ext cx="259228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>
            <a:off x="2771800" y="4516364"/>
            <a:ext cx="252028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771800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商品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87824" y="457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現金輸送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5616" y="476374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（売主）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52120" y="47657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（買主）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83768" y="5180999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危険（盗難、偽物）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時間と手間のロス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費用大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千両箱＝約１億円、重さ</a:t>
            </a:r>
            <a:r>
              <a:rPr lang="en-US" altLang="ja-JP" dirty="0"/>
              <a:t>20g</a:t>
            </a:r>
            <a:r>
              <a:rPr lang="ja-JP" altLang="en-US" dirty="0"/>
              <a:t>としても</a:t>
            </a:r>
            <a:r>
              <a:rPr lang="en-US" altLang="ja-JP" dirty="0"/>
              <a:t>20kg</a:t>
            </a:r>
            <a:endParaRPr kumimoji="1" lang="ja-JP" altLang="en-US" dirty="0"/>
          </a:p>
        </p:txBody>
      </p:sp>
      <p:sp>
        <p:nvSpPr>
          <p:cNvPr id="3" name="AutoShape 2" descr="data:image/png;base64,iVBORw0KGgoAAAANSUhEUgAAAWIAAACOCAMAAAA8c/IFAAAA+VBMVEX////DDSM4NjW1trb4titZVlbc3d3kparBAAwAAAA1NjXJCCJTMjPR0dEjIB/oNChHMzMxLy65urp5eXhhLTD09PTAwMCjoqIrKSf//fn5vD0gHRvj5OT+9eP4sQZbWFj7vCu/AACFhIPOQiXUISVIRkXJysrv7+9ST0+urq6ZmZnMGCRBPz5cBhBTBg/MQE3ptLlvb2/CABj019rNJzjYdn6pAAntwsa+rq9hLDBaGyCbjY7GEirTHyX14OLPUFvglpz77e/WbXbRWGLxz9Ljn6XchYz5x2770Yf72Jj83qj85b797NTHlJjYpKj85LrRTjf5wVBDAAApX53KAAAHWUlEQVR4nO2d64KaRhSAiaysZgsWDUoiCcUqqLGNazZNb5tbm/SaNs37P0yZGfACAwjOODB7vj+yu+N6/HL2MHMYiaIARQQaIhAdhsyAYu6AYv5YqroQHYPkgGKu4Cqh67qjaZboWCTF0baAYj6AYu6AYu6AYv5YlhX0+2r4IDoSmQkW6gIEc8UJFcPijitauPRwRAchN6CYO7qqqproIOQGKdZFByE3PijmzTBU7IsOQm76oeKh6CDkBinuiw5CbhagmDdIsQoraI5YoJg3AVIMfSCeEMXQB+KIgxVDk4IjGirF0KTgCSjmjo4VQ5OCIz5WDE0KjoBi7gyxYugDcaSPFUOTgiNEsSo6DJkhimH7Kz8sksTQpOBHrBiaFNyIFR/TpNBH1wPuAckHbrQdpdi/3+12jTOEJBuR4uImxaiLsM8Rk2Q4keLsJkWgL8KTod8FxRVx1HzFehuZdRQTFFdFixRnNCmWxGwQJTEoroAeKaY3KRaR2WAQHXTPHJ4MxIqpTQorFmvZ5HECfeXy+HmK4yTuauTh+tzRSUGsmLqT4jpWPIxMnz08GRjmKY7Kw2AUne1glV2FqJdJb1IQsYuwYoPi6vgx6Sxerz9/G/L543r98RvMP+vnAkKUF+ued4XZeF6HHHW8F6Kjkgrr5l6KzS+io5IKmuKrZ6KjqivBMAKtHOJjNBPW4y8ovUzr09dpPp079KbQj+e3aO0QH6O18Hbiu0w/6eGjryicOfLGMCxUPEo/6eGjizRPzh16U2Co+PG5Y28IDBX/fe7YG4I/NjHGJPyiS45NpHhikOMxZR8FXfFf545dZuiK/xUdlkyAYu7QFf8hOiyZoCq++F10WDJBV/yb6LBkgq74P9FhyQRd8SPRYdUSrT/ctn7IBf0M/IOrGnTFFw9FvY06o+PPhyLi63QLKokL+KD4ePD9lQpJXV3OUAxNCgp6tc8Z0BVDH4hGruJlSLSfTUPHu6ukGYqhD0QhT7G1149XD6/jZyiGPhCF3CzeU9w/SvGfvMNtImyzGJoUFHKzeG+25qDjolqcalIEToBwkmg5oJ9LtbOo6ozi4gmNZJMiT2U+EkmuqFh5TCcxqrriMJtl+UBlVcXHcYpiaSTXWXEomV9o5yNbsVWe1O84VbEUNTlLcbDdvl2C/jDRzDhdsQSJrC/oiisIxm26QyOp2ZrjJBpMflbzNN5op+tNz2QtfBu07y+KdVI5bHqO0xilQU9yl5Rt5A2HjeJVixGmPV4tJZPMRrHLSjHCHlO2iDYYNooHJkvHLXsu0yfP1H41DhWPbKaKW2ZDElmdbBllMqgI+pXL6Ldrim8gMfM5O8mG24BZ3CLaiYmwMzGrsnuyMVECrLjtztg5Nu3a39NsMWb3dgtkTBRljorxnKnjMJHrXZEXxunvcTVrF4CN2iNFmWDFLlvHpnFd42rBKodnbdfNNuzi+bDhK6QYr8KhTB2Hp73rut6ZYcQghyNW8xzJeISNFr54SoG1MzzntVAmz2t5hz62dThTMrFpuuglcaWYoXFum9laD2PaxqR2RXnE+kyXIdndlmJF0dFrrsi320yLRQulcrte0wuGVWJLKDmzFJNTkhud8DgUixaSbI7q04hjnsOEVTstGb/5OXlZFf/DRmPYJ3L412K6S78OM4xgwHgtu2OWqBZRnYjb0DMyJv4h44qMCKvyeNxyB8vRqN8fFm+CZAPaixCCrvYEgeOP3DHbhswhh9WC1AkzPt/38V9P8mTInmitWr4fXRHUxg7XsKsQ0xwbNk/BrWS1wG94sv0DwtV4tRvgsp0j3xl2iUwEGrv5lI6r8WzvH4FHSb4D7KotqhNkUhwxwaeBg2oCkqsQO8al1ti/IGiRAYdTD5BcAeKY1InZwXSGtI0TjkFyBYhjdGQnNg6QUpF0HJ745uyncHKz61omOzQrMx6QlAypXI4wTdGDnbpJiBYtfGbptSCkcinmZNlBuVf0tsmHOs0p2jOwfCQzsnamXSaecFvA30movfI55xXmXYKaxIoSgGJmZN21fzi+D7CgZVDuOUb46ccfHnxRji+ZUvLF+fOgEvdnWYYV5WZzVZL0zU9Poeyr15Tvvs9W/Nxjq+xucnWTbVhRXnRExycB3ss8xW83ouNrPkV34n4Hjk/FK7hl/0tPdIRNp1N0x/63nugQG0/hNjNPdIQNx7ssMgxZfBqb10WGlbUnOshm470qVPwMZhSn0HlTJPglLD1OIn9dF3K58SCHT6JgSvzqmYdGTZ8KDrPBdD7kGl7jDL7t9XpT0ZE2lU3+f7D0xkODegRI5ErkzyY+eGhMbwtILk/+ouO9h8b09oCSXJbOuzzDv3pozLR3CEguwyZ/vnaDrw/1UsCJ73g2uYX40kNjnqYVh9wKjrwp5F/piBbNyTqxV5ahZBRR1F8jS7pMxSSbQXMO3vt8w8rPeBi1UEyn01tI4iKKe8RvvGg7xNPbKeYWtJZg462LDIfnuxvP6wDV8F4Xt4gRr9aXQDUKrjf/DxCKf/p9OIRI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data:image/png;base64,iVBORw0KGgoAAAANSUhEUgAAAWIAAACOCAMAAAA8c/IFAAAA+VBMVEX////DDSM4NjW1trb4titZVlbc3d3kparBAAwAAAA1NjXJCCJTMjPR0dEjIB/oNChHMzMxLy65urp5eXhhLTD09PTAwMCjoqIrKSf//fn5vD0gHRvj5OT+9eP4sQZbWFj7vCu/AACFhIPOQiXUISVIRkXJysrv7+9ST0+urq6ZmZnMGCRBPz5cBhBTBg/MQE3ptLlvb2/CABj019rNJzjYdn6pAAntwsa+rq9hLDBaGyCbjY7GEirTHyX14OLPUFvglpz77e/WbXbRWGLxz9Ljn6XchYz5x2770Yf72Jj83qj85b797NTHlJjYpKj85LrRTjf5wVBDAAApX53KAAAHWUlEQVR4nO2d64KaRhSAiaysZgsWDUoiCcUqqLGNazZNb5tbm/SaNs37P0yZGfACAwjOODB7vj+yu+N6/HL2MHMYiaIARQQaIhAdhsyAYu6AYv5YqroQHYPkgGKu4Cqh67qjaZboWCTF0baAYj6AYu6AYu6AYv5YlhX0+2r4IDoSmQkW6gIEc8UJFcPijitauPRwRAchN6CYO7qqqproIOQGKdZFByE3PijmzTBU7IsOQm76oeKh6CDkBinuiw5CbhagmDdIsQoraI5YoJg3AVIMfSCeEMXQB+KIgxVDk4IjGirF0KTgCSjmjo4VQ5OCIz5WDE0KjoBi7gyxYugDcaSPFUOTgiNEsSo6DJkhimH7Kz8sksTQpOBHrBiaFNyIFR/TpNBH1wPuAckHbrQdpdi/3+12jTOEJBuR4uImxaiLsM8Rk2Q4keLsJkWgL8KTod8FxRVx1HzFehuZdRQTFFdFixRnNCmWxGwQJTEoroAeKaY3KRaR2WAQHXTPHJ4MxIqpTQorFmvZ5HECfeXy+HmK4yTuauTh+tzRSUGsmLqT4jpWPIxMnz08GRjmKY7Kw2AUne1glV2FqJdJb1IQsYuwYoPi6vgx6Sxerz9/G/L543r98RvMP+vnAkKUF+ued4XZeF6HHHW8F6Kjkgrr5l6KzS+io5IKmuKrZ6KjqivBMAKtHOJjNBPW4y8ovUzr09dpPp079KbQj+e3aO0QH6O18Hbiu0w/6eGjryicOfLGMCxUPEo/6eGjizRPzh16U2Co+PG5Y28IDBX/fe7YG4I/NjHGJPyiS45NpHhikOMxZR8FXfFf545dZuiK/xUdlkyAYu7QFf8hOiyZoCq++F10WDJBV/yb6LBkgq74P9FhyQRd8SPRYdUSrT/ctn7IBf0M/IOrGnTFFw9FvY06o+PPhyLi63QLKokL+KD4ePD9lQpJXV3OUAxNCgp6tc8Z0BVDH4hGruJlSLSfTUPHu6ukGYqhD0QhT7G1149XD6/jZyiGPhCF3CzeU9w/SvGfvMNtImyzGJoUFHKzeG+25qDjolqcalIEToBwkmg5oJ9LtbOo6ozi4gmNZJMiT2U+EkmuqFh5TCcxqrriMJtl+UBlVcXHcYpiaSTXWXEomV9o5yNbsVWe1O84VbEUNTlLcbDdvl2C/jDRzDhdsQSJrC/oiisIxm26QyOp2ZrjJBpMflbzNN5op+tNz2QtfBu07y+KdVI5bHqO0xilQU9yl5Rt5A2HjeJVixGmPV4tJZPMRrHLSjHCHlO2iDYYNooHJkvHLXsu0yfP1H41DhWPbKaKW2ZDElmdbBllMqgI+pXL6Ldrim8gMfM5O8mG24BZ3CLaiYmwMzGrsnuyMVECrLjtztg5Nu3a39NsMWb3dgtkTBRljorxnKnjMJHrXZEXxunvcTVrF4CN2iNFmWDFLlvHpnFd42rBKodnbdfNNuzi+bDhK6QYr8KhTB2Hp73rut6ZYcQghyNW8xzJeISNFr54SoG1MzzntVAmz2t5hz62dThTMrFpuuglcaWYoXFum9laD2PaxqR2RXnE+kyXIdndlmJF0dFrrsi320yLRQulcrte0wuGVWJLKDmzFJNTkhud8DgUixaSbI7q04hjnsOEVTstGb/5OXlZFf/DRmPYJ3L412K6S78OM4xgwHgtu2OWqBZRnYjb0DMyJv4h44qMCKvyeNxyB8vRqN8fFm+CZAPaixCCrvYEgeOP3DHbhswhh9WC1AkzPt/38V9P8mTInmitWr4fXRHUxg7XsKsQ0xwbNk/BrWS1wG94sv0DwtV4tRvgsp0j3xl2iUwEGrv5lI6r8WzvH4FHSb4D7KotqhNkUhwxwaeBg2oCkqsQO8al1ti/IGiRAYdTD5BcAeKY1InZwXSGtI0TjkFyBYhjdGQnNg6QUpF0HJ745uyncHKz61omOzQrMx6QlAypXI4wTdGDnbpJiBYtfGbptSCkcinmZNlBuVf0tsmHOs0p2jOwfCQzsnamXSaecFvA30movfI55xXmXYKaxIoSgGJmZN21fzi+D7CgZVDuOUb46ccfHnxRji+ZUvLF+fOgEvdnWYYV5WZzVZL0zU9Poeyr15Tvvs9W/Nxjq+xucnWTbVhRXnRExycB3ss8xW83ouNrPkV34n4Hjk/FK7hl/0tPdIRNp1N0x/63nugQG0/hNjNPdIQNx7ssMgxZfBqb10WGlbUnOshm470qVPwMZhSn0HlTJPglLD1OIn9dF3K58SCHT6JgSvzqmYdGTZ8KDrPBdD7kGl7jDL7t9XpT0ZE2lU3+f7D0xkODegRI5ErkzyY+eGhMbwtILk/+ouO9h8b09oCSXJbOuzzDv3pozLR3CEguwyZ/vnaDrw/1UsCJ73g2uYX40kNjnqYVh9wKjrwp5F/piBbNyTqxV5ahZBRR1F8jS7pMxSSbQXMO3vt8w8rPeBi1UEyn01tI4iKKe8RvvGg7xNPbKeYWtJZg462LDIfnuxvP6wDV8F4Xt4gRr9aXQDUKrjf/DxCKf/p9OIRI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AutoShape 6" descr="data:image/png;base64,iVBORw0KGgoAAAANSUhEUgAAAWIAAACOCAMAAAA8c/IFAAAA+VBMVEX////DDSM4NjW1trb4titZVlbc3d3kparBAAwAAAA1NjXJCCJTMjPR0dEjIB/oNChHMzMxLy65urp5eXhhLTD09PTAwMCjoqIrKSf//fn5vD0gHRvj5OT+9eP4sQZbWFj7vCu/AACFhIPOQiXUISVIRkXJysrv7+9ST0+urq6ZmZnMGCRBPz5cBhBTBg/MQE3ptLlvb2/CABj019rNJzjYdn6pAAntwsa+rq9hLDBaGyCbjY7GEirTHyX14OLPUFvglpz77e/WbXbRWGLxz9Ljn6XchYz5x2770Yf72Jj83qj85b797NTHlJjYpKj85LrRTjf5wVBDAAApX53KAAAHWUlEQVR4nO2d64KaRhSAiaysZgsWDUoiCcUqqLGNazZNb5tbm/SaNs37P0yZGfACAwjOODB7vj+yu+N6/HL2MHMYiaIARQQaIhAdhsyAYu6AYv5YqroQHYPkgGKu4Cqh67qjaZboWCTF0baAYj6AYu6AYu6AYv5YlhX0+2r4IDoSmQkW6gIEc8UJFcPijitauPRwRAchN6CYO7qqqproIOQGKdZFByE3PijmzTBU7IsOQm76oeKh6CDkBinuiw5CbhagmDdIsQoraI5YoJg3AVIMfSCeEMXQB+KIgxVDk4IjGirF0KTgCSjmjo4VQ5OCIz5WDE0KjoBi7gyxYugDcaSPFUOTgiNEsSo6DJkhimH7Kz8sksTQpOBHrBiaFNyIFR/TpNBH1wPuAckHbrQdpdi/3+12jTOEJBuR4uImxaiLsM8Rk2Q4keLsJkWgL8KTod8FxRVx1HzFehuZdRQTFFdFixRnNCmWxGwQJTEoroAeKaY3KRaR2WAQHXTPHJ4MxIqpTQorFmvZ5HECfeXy+HmK4yTuauTh+tzRSUGsmLqT4jpWPIxMnz08GRjmKY7Kw2AUne1glV2FqJdJb1IQsYuwYoPi6vgx6Sxerz9/G/L543r98RvMP+vnAkKUF+ued4XZeF6HHHW8F6Kjkgrr5l6KzS+io5IKmuKrZ6KjqivBMAKtHOJjNBPW4y8ovUzr09dpPp079KbQj+e3aO0QH6O18Hbiu0w/6eGjryicOfLGMCxUPEo/6eGjizRPzh16U2Co+PG5Y28IDBX/fe7YG4I/NjHGJPyiS45NpHhikOMxZR8FXfFf545dZuiK/xUdlkyAYu7QFf8hOiyZoCq++F10WDJBV/yb6LBkgq74P9FhyQRd8SPRYdUSrT/ctn7IBf0M/IOrGnTFFw9FvY06o+PPhyLi63QLKokL+KD4ePD9lQpJXV3OUAxNCgp6tc8Z0BVDH4hGruJlSLSfTUPHu6ukGYqhD0QhT7G1149XD6/jZyiGPhCF3CzeU9w/SvGfvMNtImyzGJoUFHKzeG+25qDjolqcalIEToBwkmg5oJ9LtbOo6ozi4gmNZJMiT2U+EkmuqFh5TCcxqrriMJtl+UBlVcXHcYpiaSTXWXEomV9o5yNbsVWe1O84VbEUNTlLcbDdvl2C/jDRzDhdsQSJrC/oiisIxm26QyOp2ZrjJBpMflbzNN5op+tNz2QtfBu07y+KdVI5bHqO0xilQU9yl5Rt5A2HjeJVixGmPV4tJZPMRrHLSjHCHlO2iDYYNooHJkvHLXsu0yfP1H41DhWPbKaKW2ZDElmdbBllMqgI+pXL6Ldrim8gMfM5O8mG24BZ3CLaiYmwMzGrsnuyMVECrLjtztg5Nu3a39NsMWb3dgtkTBRljorxnKnjMJHrXZEXxunvcTVrF4CN2iNFmWDFLlvHpnFd42rBKodnbdfNNuzi+bDhK6QYr8KhTB2Hp73rut6ZYcQghyNW8xzJeISNFr54SoG1MzzntVAmz2t5hz62dThTMrFpuuglcaWYoXFum9laD2PaxqR2RXnE+kyXIdndlmJF0dFrrsi320yLRQulcrte0wuGVWJLKDmzFJNTkhud8DgUixaSbI7q04hjnsOEVTstGb/5OXlZFf/DRmPYJ3L412K6S78OM4xgwHgtu2OWqBZRnYjb0DMyJv4h44qMCKvyeNxyB8vRqN8fFm+CZAPaixCCrvYEgeOP3DHbhswhh9WC1AkzPt/38V9P8mTInmitWr4fXRHUxg7XsKsQ0xwbNk/BrWS1wG94sv0DwtV4tRvgsp0j3xl2iUwEGrv5lI6r8WzvH4FHSb4D7KotqhNkUhwxwaeBg2oCkqsQO8al1ti/IGiRAYdTD5BcAeKY1InZwXSGtI0TjkFyBYhjdGQnNg6QUpF0HJ745uyncHKz61omOzQrMx6QlAypXI4wTdGDnbpJiBYtfGbptSCkcinmZNlBuVf0tsmHOs0p2jOwfCQzsnamXSaecFvA30movfI55xXmXYKaxIoSgGJmZN21fzi+D7CgZVDuOUb46ccfHnxRji+ZUvLF+fOgEvdnWYYV5WZzVZL0zU9Poeyr15Tvvs9W/Nxjq+xucnWTbVhRXnRExycB3ss8xW83ouNrPkV34n4Hjk/FK7hl/0tPdIRNp1N0x/63nugQG0/hNjNPdIQNx7ssMgxZfBqb10WGlbUnOshm470qVPwMZhSn0HlTJPglLD1OIn9dF3K58SCHT6JgSvzqmYdGTZ8KDrPBdD7kGl7jDL7t9XpT0ZE2lU3+f7D0xkODegRI5ErkzyY+eGhMbwtILk/+ouO9h8b09oCSXJbOuzzDv3pozLR3CEguwyZ/vnaDrw/1UsCJ73g2uYX40kNjnqYVh9wKjrwp5F/piBbNyTqxV5ahZBRR1F8jS7pMxSSbQXMO3vt8w8rPeBi1UEyn01tI4iKKe8RvvGg7xNPbKeYWtJZg462LDIfnuxvP6wDV8F4Xt4gRr9aXQDUKrjf/DxCKf/p9OIRI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タイトル 18"/>
          <p:cNvSpPr>
            <a:spLocks noGrp="1"/>
          </p:cNvSpPr>
          <p:nvPr>
            <p:ph type="title"/>
          </p:nvPr>
        </p:nvSpPr>
        <p:spPr>
          <a:xfrm>
            <a:off x="460374" y="24077"/>
            <a:ext cx="6559897" cy="515144"/>
          </a:xfrm>
        </p:spPr>
        <p:txBody>
          <a:bodyPr>
            <a:normAutofit fontScale="90000"/>
          </a:bodyPr>
          <a:lstStyle/>
          <a:p>
            <a:r>
              <a:rPr lang="ja-JP" altLang="en-US" u="sng" dirty="0">
                <a:solidFill>
                  <a:srgbClr val="FF0000"/>
                </a:solidFill>
              </a:rPr>
              <a:t>為替の意味と市場の歴史・変遷</a:t>
            </a:r>
            <a:br>
              <a:rPr lang="ja-JP" altLang="en-US" u="sng" dirty="0"/>
            </a:br>
            <a:endParaRPr kumimoji="1" lang="ja-JP" alt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z="1600" smtClean="0">
                <a:solidFill>
                  <a:schemeClr val="tx1"/>
                </a:solidFill>
              </a:rPr>
              <a:t>5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1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476672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5338"/>
            <a:endParaRPr kumimoji="1" lang="en-US" altLang="ja-JP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/>
              <a:t>実は</a:t>
            </a:r>
            <a:r>
              <a:rPr lang="ja-JP" altLang="en-US" b="1" u="sng" dirty="0"/>
              <a:t>江戸時代既に日本にも外為市場</a:t>
            </a:r>
            <a:r>
              <a:rPr lang="ja-JP" altLang="en-US" b="1" dirty="0"/>
              <a:t>が存在</a:t>
            </a:r>
            <a:endParaRPr lang="en-US" altLang="ja-JP" b="1" dirty="0"/>
          </a:p>
          <a:p>
            <a:pPr indent="722313"/>
            <a:r>
              <a:rPr lang="ja-JP" altLang="en-US" dirty="0"/>
              <a:t>江戸　　　　　　　　　　　　　金本位</a:t>
            </a:r>
            <a:endParaRPr lang="en-US" altLang="ja-JP" dirty="0"/>
          </a:p>
          <a:p>
            <a:pPr indent="722313"/>
            <a:r>
              <a:rPr lang="ja-JP" altLang="en-US" dirty="0"/>
              <a:t>大阪　　　　　　　　　　　　　銀本位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indent="722313"/>
            <a:r>
              <a:rPr kumimoji="1" lang="ja-JP" altLang="en-US" b="1" u="sng" dirty="0"/>
              <a:t>為替手形の存在</a:t>
            </a:r>
            <a:endParaRPr kumimoji="1" lang="en-US" altLang="ja-JP" b="1" u="sng" dirty="0"/>
          </a:p>
          <a:p>
            <a:pPr indent="722313"/>
            <a:r>
              <a:rPr lang="ja-JP" altLang="en-US" dirty="0"/>
              <a:t>両替商・札差（今の銀行に類似）</a:t>
            </a:r>
            <a:endParaRPr lang="en-US" altLang="ja-JP" dirty="0"/>
          </a:p>
          <a:p>
            <a:pPr indent="722313"/>
            <a:r>
              <a:rPr kumimoji="1" lang="ja-JP" altLang="en-US" b="1" u="sng" dirty="0"/>
              <a:t>預金</a:t>
            </a:r>
            <a:r>
              <a:rPr kumimoji="1" lang="ja-JP" altLang="en-US" dirty="0"/>
              <a:t>（普通、通知、定期）の存在</a:t>
            </a:r>
            <a:endParaRPr kumimoji="1" lang="en-US" altLang="ja-JP" dirty="0"/>
          </a:p>
          <a:p>
            <a:pPr indent="722313"/>
            <a:r>
              <a:rPr lang="ja-JP" altLang="en-US" b="1" u="sng" dirty="0"/>
              <a:t>先物市場</a:t>
            </a:r>
            <a:r>
              <a:rPr lang="ja-JP" altLang="en-US" dirty="0"/>
              <a:t>の存在（主として米、他に生糸）</a:t>
            </a:r>
            <a:endParaRPr lang="en-US" altLang="ja-JP" dirty="0"/>
          </a:p>
          <a:p>
            <a:pPr indent="722313"/>
            <a:r>
              <a:rPr kumimoji="1" lang="ja-JP" altLang="en-US" b="1" dirty="0"/>
              <a:t>武士</a:t>
            </a:r>
            <a:r>
              <a:rPr kumimoji="1" lang="ja-JP" altLang="en-US" dirty="0"/>
              <a:t>⇒金本位、</a:t>
            </a:r>
            <a:r>
              <a:rPr kumimoji="1" lang="ja-JP" altLang="en-US" b="1" dirty="0"/>
              <a:t>町人</a:t>
            </a:r>
            <a:r>
              <a:rPr kumimoji="1" lang="ja-JP" altLang="en-US" dirty="0"/>
              <a:t>⇒銀、</a:t>
            </a:r>
            <a:r>
              <a:rPr lang="ja-JP" altLang="en-US" b="1" dirty="0"/>
              <a:t>庶民</a:t>
            </a:r>
            <a:r>
              <a:rPr kumimoji="1" lang="ja-JP" altLang="en-US" dirty="0"/>
              <a:t>⇒銅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各都市に</a:t>
            </a:r>
            <a:r>
              <a:rPr kumimoji="1" lang="ja-JP" altLang="en-US" b="1" dirty="0"/>
              <a:t>金、銀、銭の相場（</a:t>
            </a:r>
            <a:r>
              <a:rPr kumimoji="1" lang="en-US" altLang="ja-JP" b="1" dirty="0"/>
              <a:t>exchange</a:t>
            </a:r>
            <a:r>
              <a:rPr kumimoji="1" lang="ja-JP" altLang="en-US" b="1" dirty="0"/>
              <a:t>）</a:t>
            </a:r>
            <a:r>
              <a:rPr kumimoji="1" lang="ja-JP" altLang="en-US" dirty="0"/>
              <a:t>が立ち、</a:t>
            </a:r>
            <a:r>
              <a:rPr kumimoji="1" lang="ja-JP" altLang="en-US" u="sng" dirty="0"/>
              <a:t>次第に</a:t>
            </a:r>
            <a:r>
              <a:rPr kumimoji="1" lang="ja-JP" altLang="en-US" b="1" u="sng" dirty="0"/>
              <a:t>過不足により投機が発生</a:t>
            </a:r>
            <a:endParaRPr kumimoji="1" lang="en-US" altLang="ja-JP" b="1" u="sng" dirty="0"/>
          </a:p>
          <a:p>
            <a:endParaRPr kumimoji="1" lang="en-US" altLang="ja-JP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三井呉服店（現在の三越）の例⇒三越、三井銀行（伊勢松坂の酒屋兼金貸し）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大阪堂島の米相場（現物、先物）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酒田（現山形県）の本間家（米の先物）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1988096" y="1196752"/>
            <a:ext cx="172819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1965665" y="1484784"/>
            <a:ext cx="172819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2917253" y="2025477"/>
            <a:ext cx="172819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大かっこ 6"/>
          <p:cNvSpPr/>
          <p:nvPr/>
        </p:nvSpPr>
        <p:spPr>
          <a:xfrm>
            <a:off x="4549422" y="1712096"/>
            <a:ext cx="45719" cy="564775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4572000" y="1988840"/>
            <a:ext cx="100811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580112" y="180981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FOREX</a:t>
            </a:r>
            <a:r>
              <a:rPr kumimoji="1" lang="ja-JP" altLang="en-US" dirty="0"/>
              <a:t>が発生</a:t>
            </a:r>
          </a:p>
        </p:txBody>
      </p:sp>
      <p:sp>
        <p:nvSpPr>
          <p:cNvPr id="11" name="右中かっこ 10"/>
          <p:cNvSpPr/>
          <p:nvPr/>
        </p:nvSpPr>
        <p:spPr>
          <a:xfrm>
            <a:off x="5292080" y="2564904"/>
            <a:ext cx="288032" cy="129614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3131676"/>
            <a:ext cx="308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</a:t>
            </a:r>
            <a:r>
              <a:rPr kumimoji="1" lang="ja-JP" altLang="en-US" b="1" dirty="0"/>
              <a:t>時」の概念</a:t>
            </a:r>
            <a:r>
              <a:rPr kumimoji="1" lang="ja-JP" altLang="en-US" dirty="0"/>
              <a:t>が導入される</a:t>
            </a:r>
          </a:p>
        </p:txBody>
      </p:sp>
      <p:sp>
        <p:nvSpPr>
          <p:cNvPr id="14" name="右大かっこ 13"/>
          <p:cNvSpPr/>
          <p:nvPr/>
        </p:nvSpPr>
        <p:spPr>
          <a:xfrm rot="5400000">
            <a:off x="3059831" y="2132856"/>
            <a:ext cx="216026" cy="3816424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203848" y="3861048"/>
            <a:ext cx="0" cy="50405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9A2740D4-6807-4EF7-8F51-B2FE8F734946}" type="slidenum">
              <a:rPr kumimoji="1" lang="ja-JP" altLang="en-US" sz="1600" smtClean="0">
                <a:solidFill>
                  <a:schemeClr val="tx1"/>
                </a:solidFill>
              </a:rPr>
              <a:t>6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2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1196752"/>
            <a:ext cx="8388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適格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な情報（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information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kumimoji="1"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スピード（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speed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決断（</a:t>
            </a:r>
            <a:r>
              <a:rPr kumimoji="1"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decision</a:t>
            </a:r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kumimoji="1"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撤退（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position </a:t>
            </a:r>
            <a:r>
              <a:rPr lang="en-US" altLang="ja-JP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close-withdrawal</a:t>
            </a:r>
            <a:r>
              <a:rPr lang="ja-JP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6962" y="24077"/>
            <a:ext cx="7643390" cy="515144"/>
          </a:xfrm>
        </p:spPr>
        <p:txBody>
          <a:bodyPr>
            <a:normAutofit fontScale="90000"/>
          </a:bodyPr>
          <a:lstStyle/>
          <a:p>
            <a:r>
              <a:rPr lang="ja-JP" altLang="en-US" u="sng" dirty="0">
                <a:solidFill>
                  <a:srgbClr val="FF0000"/>
                </a:solidFill>
                <a:latin typeface="+mn-ea"/>
              </a:rPr>
              <a:t>相場（マーケット）は今も昔も変わらず</a:t>
            </a:r>
            <a:endParaRPr lang="en-US" altLang="ja-JP" u="sng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z="1600" smtClean="0">
                <a:solidFill>
                  <a:schemeClr val="tx1"/>
                </a:solidFill>
              </a:rPr>
              <a:t>7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2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u="sng" dirty="0">
                <a:solidFill>
                  <a:srgbClr val="FF0000"/>
                </a:solidFill>
                <a:latin typeface="+mn-ea"/>
              </a:rPr>
              <a:t>東京外為市場の戦後の歴史</a:t>
            </a:r>
            <a:br>
              <a:rPr lang="en-US" altLang="ja-JP" u="sng" dirty="0">
                <a:latin typeface="+mn-ea"/>
              </a:rPr>
            </a:b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85070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kumimoji="1" lang="ja-JP" altLang="en-US" sz="2400" b="1">
                <a:latin typeface="+mn-ea"/>
              </a:rPr>
              <a:t>昭和</a:t>
            </a:r>
            <a:r>
              <a:rPr kumimoji="1" lang="en-US" altLang="ja-JP" sz="2400" b="1" dirty="0">
                <a:latin typeface="+mn-ea"/>
              </a:rPr>
              <a:t>20</a:t>
            </a:r>
            <a:r>
              <a:rPr kumimoji="1" lang="ja-JP" altLang="en-US" sz="2400" b="1" dirty="0">
                <a:latin typeface="+mn-ea"/>
              </a:rPr>
              <a:t>年</a:t>
            </a:r>
            <a:r>
              <a:rPr kumimoji="1" lang="en-US" altLang="ja-JP" sz="2400" b="1" dirty="0">
                <a:latin typeface="+mn-ea"/>
              </a:rPr>
              <a:t>9</a:t>
            </a:r>
            <a:r>
              <a:rPr kumimoji="1" lang="ja-JP" altLang="en-US" sz="2400" b="1" dirty="0">
                <a:latin typeface="+mn-ea"/>
              </a:rPr>
              <a:t>月以降　</a:t>
            </a:r>
            <a:r>
              <a:rPr kumimoji="1" lang="en-US" altLang="ja-JP" sz="2400" b="1" dirty="0">
                <a:latin typeface="+mn-ea"/>
              </a:rPr>
              <a:t>GHQ</a:t>
            </a:r>
            <a:r>
              <a:rPr kumimoji="1" lang="ja-JP" altLang="en-US" sz="2400" b="1" dirty="0">
                <a:latin typeface="+mn-ea"/>
              </a:rPr>
              <a:t>の管理下</a:t>
            </a:r>
            <a:endParaRPr kumimoji="1" lang="en-US" altLang="ja-JP" sz="2400" b="1" dirty="0"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ja-JP" altLang="en-US" sz="2400" b="1" dirty="0">
                <a:latin typeface="+mn-ea"/>
              </a:rPr>
              <a:t>昭和</a:t>
            </a:r>
            <a:r>
              <a:rPr lang="en-US" altLang="ja-JP" sz="2400" b="1" dirty="0">
                <a:latin typeface="+mn-ea"/>
              </a:rPr>
              <a:t>24</a:t>
            </a:r>
            <a:r>
              <a:rPr lang="ja-JP" altLang="en-US" sz="2400" b="1" dirty="0">
                <a:latin typeface="+mn-ea"/>
              </a:rPr>
              <a:t>年</a:t>
            </a:r>
            <a:r>
              <a:rPr lang="en-US" altLang="ja-JP" sz="2400" b="1" dirty="0">
                <a:latin typeface="+mn-ea"/>
              </a:rPr>
              <a:t>4</a:t>
            </a:r>
            <a:r>
              <a:rPr lang="ja-JP" altLang="en-US" sz="2400" b="1" dirty="0">
                <a:latin typeface="+mn-ea"/>
              </a:rPr>
              <a:t>月に１ドル＝</a:t>
            </a:r>
            <a:r>
              <a:rPr lang="en-US" altLang="ja-JP" sz="2400" b="1" dirty="0">
                <a:latin typeface="+mn-ea"/>
              </a:rPr>
              <a:t>360</a:t>
            </a:r>
            <a:r>
              <a:rPr lang="ja-JP" altLang="en-US" sz="2400" b="1" dirty="0">
                <a:latin typeface="+mn-ea"/>
              </a:rPr>
              <a:t>円へ固定（何故</a:t>
            </a:r>
            <a:r>
              <a:rPr lang="en-US" altLang="ja-JP" sz="2400" b="1" dirty="0">
                <a:latin typeface="+mn-ea"/>
              </a:rPr>
              <a:t>360</a:t>
            </a:r>
            <a:r>
              <a:rPr lang="ja-JP" altLang="en-US" sz="2400" b="1" dirty="0">
                <a:latin typeface="+mn-ea"/>
              </a:rPr>
              <a:t>円</a:t>
            </a:r>
            <a:r>
              <a:rPr lang="ja-JP" altLang="en-US" sz="2400" b="1">
                <a:latin typeface="+mn-ea"/>
              </a:rPr>
              <a:t>？）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8104" y="410929"/>
            <a:ext cx="1449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￥＄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7544" y="3007451"/>
            <a:ext cx="734481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>
                <a:latin typeface="+mn-ea"/>
              </a:rPr>
              <a:t>昭和</a:t>
            </a:r>
            <a:r>
              <a:rPr lang="en-US" altLang="ja-JP" sz="2400" b="1">
                <a:latin typeface="+mn-ea"/>
              </a:rPr>
              <a:t>27</a:t>
            </a:r>
            <a:r>
              <a:rPr lang="ja-JP" altLang="en-US" sz="2400" b="1">
                <a:latin typeface="+mn-ea"/>
              </a:rPr>
              <a:t>年</a:t>
            </a:r>
            <a:r>
              <a:rPr lang="en-US" altLang="ja-JP" sz="2400" b="1">
                <a:latin typeface="+mn-ea"/>
              </a:rPr>
              <a:t>6</a:t>
            </a:r>
            <a:r>
              <a:rPr lang="ja-JP" altLang="en-US" sz="2400" b="1">
                <a:latin typeface="+mn-ea"/>
              </a:rPr>
              <a:t>月に外為の全面集中制度がはずされ、為替銀行が一定限度まで外貨保有を認められ（主として東京銀行）外為市場が再開</a:t>
            </a:r>
            <a:endParaRPr lang="en-US" altLang="ja-JP" sz="2400" b="1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1560" y="516851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>
                <a:latin typeface="+mn-ea"/>
              </a:rPr>
              <a:t>昭和</a:t>
            </a:r>
            <a:r>
              <a:rPr lang="en-US" altLang="ja-JP" sz="2400" b="1">
                <a:latin typeface="+mn-ea"/>
              </a:rPr>
              <a:t>46</a:t>
            </a:r>
            <a:r>
              <a:rPr lang="ja-JP" altLang="en-US" sz="2400" b="1">
                <a:latin typeface="+mn-ea"/>
              </a:rPr>
              <a:t>年</a:t>
            </a:r>
            <a:r>
              <a:rPr lang="en-US" altLang="ja-JP" sz="2400" b="1">
                <a:latin typeface="+mn-ea"/>
              </a:rPr>
              <a:t>8</a:t>
            </a:r>
            <a:r>
              <a:rPr lang="ja-JP" altLang="en-US" sz="2400" b="1">
                <a:latin typeface="+mn-ea"/>
              </a:rPr>
              <a:t>月にニクソンショックにより変動相場制へ</a:t>
            </a:r>
            <a:endParaRPr lang="en-US" altLang="ja-JP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608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4046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u="sng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07907"/>
              </p:ext>
            </p:extLst>
          </p:nvPr>
        </p:nvGraphicFramePr>
        <p:xfrm>
          <a:off x="251520" y="1124744"/>
          <a:ext cx="7920880" cy="3977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明治初期</a:t>
                      </a:r>
                      <a:endParaRPr kumimoji="1" lang="en-US" altLang="ja-JP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＄＝１円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大正時代</a:t>
                      </a:r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＄＝２円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昭和中期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＄＝４円２５銭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昭和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１５円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昭和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５０円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昭和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23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２７０円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昭和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24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月～約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３６０円～固定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昭和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46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３０８円（大卒初任給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40,000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円位）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平成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９０円前後　購買力平価と金利平価説</a:t>
                      </a:r>
                      <a:endParaRPr kumimoji="1" lang="en-US" altLang="ja-JP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b="0" dirty="0">
                          <a:latin typeface="+mn-ea"/>
                          <a:ea typeface="+mn-ea"/>
                        </a:rPr>
                        <a:t>108</a:t>
                      </a: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+mn-ea"/>
                          <a:ea typeface="+mn-ea"/>
                        </a:rPr>
                        <a:t>現在（</a:t>
                      </a:r>
                      <a:r>
                        <a:rPr kumimoji="1" lang="en-US" altLang="ja-JP" b="1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b="1" dirty="0">
                          <a:latin typeface="+mn-ea"/>
                          <a:ea typeface="+mn-ea"/>
                        </a:rPr>
                        <a:t>２１年１１月１７日）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+mn-ea"/>
                          <a:ea typeface="+mn-ea"/>
                        </a:rPr>
                        <a:t>１１４円台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u="sng" dirty="0">
                <a:solidFill>
                  <a:srgbClr val="FF0000"/>
                </a:solidFill>
              </a:rPr>
              <a:t>為替相場の歴史</a:t>
            </a:r>
            <a:br>
              <a:rPr lang="en-US" altLang="ja-JP" u="sng" dirty="0"/>
            </a:b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40D4-6807-4EF7-8F51-B2FE8F734946}" type="slidenum">
              <a:rPr kumimoji="1" lang="ja-JP" altLang="en-US" sz="1600" smtClean="0">
                <a:solidFill>
                  <a:schemeClr val="tx1"/>
                </a:solidFill>
              </a:rPr>
              <a:t>9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0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ファセット">
  <a:themeElements>
    <a:clrScheme name="コンポジット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2787</Words>
  <Application>Microsoft Office PowerPoint</Application>
  <PresentationFormat>画面に合わせる (4:3)</PresentationFormat>
  <Paragraphs>125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3" baseType="lpstr">
      <vt:lpstr>FangSong</vt:lpstr>
      <vt:lpstr>メイリオ</vt:lpstr>
      <vt:lpstr>Arial</vt:lpstr>
      <vt:lpstr>Calibri</vt:lpstr>
      <vt:lpstr>Trebuchet MS</vt:lpstr>
      <vt:lpstr>Wingdings 3</vt:lpstr>
      <vt:lpstr>ファセット</vt:lpstr>
      <vt:lpstr>　　寺子屋小山台講義資料  </vt:lpstr>
      <vt:lpstr>　　　 　　　　　　　目次  金融界相関図 金融の世界（金融とは？） 為替の意味と市場の歴史・変遷 国際金融取引の種類（ローン、証券、商品、資金、為替） リスクの種類  海外暮らし２０年（インド、米国、香港、ロンドン） 海外勤務での失敗例 私の金言集 グローバルな会社経営の留意点 これらリスクを踏まえて  寝転んで読んで面白い本   </vt:lpstr>
      <vt:lpstr>講師の所属した金融界概略 </vt:lpstr>
      <vt:lpstr>金融の世界  ・基本的知識：金融とは？ 　足りている所から足らぬ所へ 　経済の血液、即ち金（かね）を融通し合う事 　間接金融（貸出、融資）、主として銀行 　直接金融（株式、社債の発行）、主として証券会社   金融ビジネスの基本はお金を回して経済の流れをスムーズにし、経済成長を助ける事。仕事を始めたい人、資産を増やしたい人、遠地にお金を送りたい人、外貨を両替したい人、等様々な要望に応え、見返りに金利や、手数料を受け取る事  </vt:lpstr>
      <vt:lpstr>為替の意味と市場の歴史・変遷 </vt:lpstr>
      <vt:lpstr>PowerPoint プレゼンテーション</vt:lpstr>
      <vt:lpstr>相場（マーケット）は今も昔も変わらず</vt:lpstr>
      <vt:lpstr>東京外為市場の戦後の歴史 </vt:lpstr>
      <vt:lpstr>為替相場の歴史 </vt:lpstr>
      <vt:lpstr>国際金融取引の種類  １．ローン（Loan,融資）  ２．証券（bonds,securities):、株、債券、証券化商品  ３．商品（commodities)（金、原油、トウモロコシ、大豆、ダイヤモンド、等）  4．資金（金利）  ５．為替（FOREX)</vt:lpstr>
      <vt:lpstr>・ローン： 　　 　対個人（personal,private)    対企業（corporate) 例　英国航空、IBM等 　対国　（sovereign) 例　オーストラリア、                                         NZ,ギリシャ、等  　  　　　　　　其々のリスクは？  　　　　　　　　  </vt:lpstr>
      <vt:lpstr>  ・証券（securities)        日本株：日経225、一部上場、二部上場、                  JASDAQ      　外国株：アメリカ株、欧州株、アジア株、中国 　　　　　株、インド株  　　　リスクは？分散投資とは？  　証券化商品（サブプライムローン）、リスク？</vt:lpstr>
      <vt:lpstr>  商品（Commodities)  金、原油、トウモロコシ、大豆、ダイヤモンド等  シカゴの商品取引所（マーカンタイル）が最大  リスクは？変動要因は？先物相場とは？</vt:lpstr>
      <vt:lpstr> ・資金（金利）  　短期金利と長期金利 　 　なぜ発生するのか？需給？投機？ 　 　今日本の金利は？   </vt:lpstr>
      <vt:lpstr>・FOREX(為替）     為替は貿易取引、資本取引、投機、より発生  　動きが激しい通貨もある：NZ$,CAN$,A$    特徴としてリスクがかなり高い取引 　 　他通貨建ての預金も注意（所謂為替リスク）</vt:lpstr>
      <vt:lpstr>・リスクの種類  　ソブリンリスク（国） 　為替リスク 　金利リスク 　銘柄リスク 　業種リスク 　戦争、災害、天候のリスク  ・どう対処するか？ 　分散投資（含時間）、専門家に委ねる（投信の 　購入） 　投資哲学（短期、長期）、大衆心理の勉強、深追いし 　ない（撤退の大切さ） </vt:lpstr>
      <vt:lpstr> ・過去何度も発生したのになぜ投機をするのか  　金融緩和（金が有り余ってる） 　自分だけは大丈夫の心理 　時代の楽観的な空気 　情報の発達 　貯蓄の増大 　バスに乗り遅れるなとあおられる 　新しい金融商品の登場・復活  　昔の投機の例：英国の南海バブル事件、オランダ 　のチューリップ投機、香港・フロリダ・上海・の 　不動産投機  ・結局は人間の欲の本能か  </vt:lpstr>
      <vt:lpstr>・ 　グローバルビジネスの面白さと難しさ  ・面白さ： 　国境を越える事のスリル感 　異文化への好奇心 　会社（仲間）の為、家族の為、現地の為 　本当にそこに存在することへの驚き 　異人種への競争心と共同意識 　若くても責任を任されるのと自由  ・難しさ： 　異文化、習慣との相互理解のむずかしさ 　異なる法律の理解 　融資保全の難しさ 　現地職員の忠誠心確保 　第2次世界大戦の正、負の遺産 　言語、宗教 　日本人の脇の甘さ（話さなくても分ってるはずだ？）   </vt:lpstr>
      <vt:lpstr> ・海外生活20年、現地職場の特性、働き方（個人感）  　香港人：よく働く、よくしゃべる、すばしっこい 　　　　　真面目 　　　　　自由に憧れる 　　　　　漢字を使うからと言って同じ考えではない 　　　　　計算高いところあり  　米国人：陽気、単純 　　　　　よく働くが、よく休みもする 　　　　　理解、納得すればよく働く 　　　　　以心伝心は無い 　　　　　地域により印象は大きく違う 　　　　　アメリカ以外良く知らない（巨大な田舎者） 　　　　　祖国を捨ててきた人々  　英国人：真面目、特にエリートはよく働く 　　　　　無愛想だが内側は陽気 　　　　　階級社会 　　　　　陰険なところも多し 　　　　　欧州大陸がきらい 　　　　　意外と以心伝心がある 　　　　　</vt:lpstr>
      <vt:lpstr>　 　インド人：猛烈なおしゃべり 　　　　　　理屈多し、 　　　　　　自己主張強し 　　　　　　カースト制度 　　　　　　人によっては猛烈に働く 　　　　　　多人種多言語（共通語はヒンディー語と英語） 　　　　　　時に非常に頭の良い人がいる  　韓国人（海外）：よく働く 　　　　　　　　　義理、人情に熱い 　　　　　　　　　儒教とキリスト教 　　　　　　　　　民族のルーツを忘れない 　　　　　　　　　歴史的に中国、ロシア、日本に挟まれ複雑な感情を　 　　　　　　　　　持っている  　中国人　：漢字を使用するが同じ考えではない（文法も全く違う） 　　　　　　世界中どこへ行っても居住している力強さ 　　　　　　</vt:lpstr>
      <vt:lpstr> 　中国人との付き合い：  　・人物評価（中国人の人物評価は厳しい） 　・目的の明確さ（原則を曲げない主張に信頼感） 　・明確な意思表示（価値観は欧米人に近い） 　・個人の面子を尊重  　ポイント： 　・相違点を正しく理解し、相互の信頼関係を築く 　・主張、表現が率直　対し　日本人は曖昧 　・八分主義　対し　日本人は完全主義 　・馬馬虎虎（柔軟性）対し　日本人は几帳面・慎重 　・北の騎馬民族・南の農耕民族　対し　日本の農耕民族 　・コネの重視、コネは信頼関係の証 　・公私の境が見えなく、真の友人に頼まれたら全力で対応　対　日本 　　は親しき仲にも礼儀あり、淡く長い付き合い 　・中国人から見ると日本人は冷たい、密度の濃い友人関係を作ろうと 　　すると離れていく   </vt:lpstr>
      <vt:lpstr> ・海外勤務での失敗例  　香港時代：証券投資の失敗 　　　　　　韓国船会社向け融資の失敗、 　　　　　　インドネシア伐採工場向けローンの失敗 　　　　　　中国広東省の地方政府機関向けローンの失敗 　　　　　　パプアニュ－ギニア向けホテルローンの失敗  　　　　　　すべて取り戻したが、失敗の原因は？ 　　　　　　 　アメリカ支店時代：多額の資金取引評価損の発生 　　　　　　急変する市場への対応が間に合わず 　　　　　　すべて取り戻したが、腹をくくった 　 　アジア通貨危機の回避（1998年）</vt:lpstr>
      <vt:lpstr>・私の金言集   　世界地図を逆さまに見てみる事（視点の変化） 　異国の友人を作る事 　自分も外国へ行けば外人 　真の国際人になるためには日本の事もよく知る事 　常に明るく好奇心を持つ事 　何か一つでも趣味を持つ事 　絶対という言葉を多用しない事 　自分の作り話を信ずるようになったらもう終わり 　夢に日付を入れる事 　辛いに棒を一本入れると幸いになる 　人間上手くいったときに最も油断し、騙されるもの 　失敗を隠すと隠せなくなるまで大きく育つ 　誰がなぜに損を負担してくれるのか。即ち自分が勝った時反対側は 　なぜ失敗したのか考える 　 　 　</vt:lpstr>
      <vt:lpstr>  ・グローバルな運用会社経営の留意点  　よく人、モノ、金と言うが、もう少し具体的な留意点として：  　リスク：人的資源　 　　　　　戦略（短期、長期）　 　　　　　戦術（分散、業種、銘柄、時間、為替、カントリー等々） 　　　　　人種（偏らない） 　　　　　政治 　　　　　戦争、紛争、気候 　　　　　地政学（国境、地続きか、東西南北） 　　　　　宗教（キリスト、仏教、儒教、イスラム、ヒンズー、ユダヤ、 　　　　　　　　共産　等等） 　　　　　言語（最低英語を） 　　　　　法律（根拠法は？有能な弁護士はいるか） 　　　　　習慣（休暇、退職、定年？カースト、性別、等） 　　　　　歴史（正・負の遺産、香港、シンガポール、フィリッピン、 　　　　　　　　韓国、オーストラリア、中国、インド、英国、米国、 　　　　　　　　トルコ、等） </vt:lpstr>
      <vt:lpstr> ・これらリスクを踏まえて  　　・どの様に多国籍の社員に目標を納得させるか 　　 　　・それぞれの責任範囲（権限範囲）をはっきりとさせる 　　 　　・昇進、間違い等は具体的にきちんと理由を伝える  　　・全体的なリスク、トラブルが発生したときにはリーダーが率先して 　　　当たる。即ち逃げない  　　・そのためにも常日頃からコミュニケーションを絶やさない。時間 　　　がある時は各職場を回り声を掛ける。時には幹部を自宅に招き食事 　　　会をする  　　・信頼のおける社内弁護士、会計責任者、総務責任者、監査人を配置、 　　　特に監査人には独立権限を与える  　　・グローバルであることを踏まえ本部ばかりに顔を向けない事  　　・公私に渡り所属するコミュニティーの催しに気を配る 　　　  　 </vt:lpstr>
      <vt:lpstr>寝転んで読んで面白い本  　ウォール街のランダムウオーカー 　　　バートン・マルキール　日経出版 　大暴落１９２９　 　　　ジョン　ガルブレイス　日経BP 　物語イギリスの歴史　上下 　　　君塚直隆　中公新書 　経済学の忘れ物 　　　竹内宏　日経出版 　大阪堂島米相場 　　　高槻秦郎　講談社現代新書 　塩野七生の一連の著作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グローバルビジネス　第７回</dc:title>
  <dc:creator>FukaiYoshio</dc:creator>
  <cp:lastModifiedBy>隆二郎 矢ケ崎</cp:lastModifiedBy>
  <cp:revision>101</cp:revision>
  <cp:lastPrinted>2019-09-14T02:48:05Z</cp:lastPrinted>
  <dcterms:created xsi:type="dcterms:W3CDTF">2016-03-23T06:25:48Z</dcterms:created>
  <dcterms:modified xsi:type="dcterms:W3CDTF">2021-11-19T02:29:34Z</dcterms:modified>
</cp:coreProperties>
</file>